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258" r:id="rId3"/>
    <p:sldId id="259" r:id="rId4"/>
    <p:sldId id="307" r:id="rId5"/>
    <p:sldId id="263" r:id="rId6"/>
    <p:sldId id="264" r:id="rId7"/>
    <p:sldId id="265" r:id="rId8"/>
    <p:sldId id="269" r:id="rId9"/>
    <p:sldId id="270" r:id="rId10"/>
    <p:sldId id="271" r:id="rId11"/>
    <p:sldId id="272" r:id="rId12"/>
    <p:sldId id="273" r:id="rId13"/>
    <p:sldId id="280" r:id="rId14"/>
    <p:sldId id="275" r:id="rId15"/>
    <p:sldId id="276" r:id="rId16"/>
    <p:sldId id="277" r:id="rId17"/>
    <p:sldId id="281" r:id="rId18"/>
    <p:sldId id="282" r:id="rId19"/>
    <p:sldId id="283" r:id="rId20"/>
    <p:sldId id="284" r:id="rId21"/>
    <p:sldId id="285" r:id="rId22"/>
    <p:sldId id="286" r:id="rId23"/>
    <p:sldId id="287" r:id="rId24"/>
    <p:sldId id="288" r:id="rId25"/>
    <p:sldId id="289" r:id="rId26"/>
    <p:sldId id="290" r:id="rId27"/>
    <p:sldId id="291" r:id="rId28"/>
    <p:sldId id="293" r:id="rId29"/>
    <p:sldId id="295" r:id="rId30"/>
    <p:sldId id="296" r:id="rId31"/>
    <p:sldId id="297" r:id="rId32"/>
    <p:sldId id="298" r:id="rId33"/>
    <p:sldId id="299" r:id="rId34"/>
    <p:sldId id="300" r:id="rId35"/>
    <p:sldId id="301" r:id="rId36"/>
    <p:sldId id="302" r:id="rId37"/>
    <p:sldId id="303" r:id="rId38"/>
    <p:sldId id="292" r:id="rId39"/>
    <p:sldId id="306" r:id="rId40"/>
    <p:sldId id="304" r:id="rId41"/>
    <p:sldId id="305" r:id="rId42"/>
    <p:sldId id="274" r:id="rId43"/>
    <p:sldId id="27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2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49C29A-7000-724C-BB05-18C792B0A479}" type="datetimeFigureOut">
              <a:rPr lang="en-US" smtClean="0"/>
              <a:t>4/14/18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380402-51F9-3C47-8238-F3B3097811FA}" type="slidenum">
              <a:rPr lang="en-US" smtClean="0"/>
              <a:t>‹#›</a:t>
            </a:fld>
            <a:endParaRPr lang="en-US"/>
          </a:p>
        </p:txBody>
      </p:sp>
    </p:spTree>
    <p:extLst>
      <p:ext uri="{BB962C8B-B14F-4D97-AF65-F5344CB8AC3E}">
        <p14:creationId xmlns:p14="http://schemas.microsoft.com/office/powerpoint/2010/main" val="23238046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1</a:t>
            </a:fld>
            <a:endParaRPr lang="en-US"/>
          </a:p>
        </p:txBody>
      </p:sp>
    </p:spTree>
    <p:extLst>
      <p:ext uri="{BB962C8B-B14F-4D97-AF65-F5344CB8AC3E}">
        <p14:creationId xmlns:p14="http://schemas.microsoft.com/office/powerpoint/2010/main" val="366972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percentages for </a:t>
            </a:r>
            <a:r>
              <a:rPr lang="en-US" dirty="0" err="1" smtClean="0"/>
              <a:t>prevalences</a:t>
            </a:r>
            <a:r>
              <a:rPr lang="en-US" dirty="0" smtClean="0"/>
              <a:t> </a:t>
            </a:r>
            <a:r>
              <a:rPr lang="en-US" baseline="0" dirty="0" smtClean="0"/>
              <a:t>in parentheses. </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21</a:t>
            </a:fld>
            <a:endParaRPr lang="en-US"/>
          </a:p>
        </p:txBody>
      </p:sp>
    </p:spTree>
    <p:extLst>
      <p:ext uri="{BB962C8B-B14F-4D97-AF65-F5344CB8AC3E}">
        <p14:creationId xmlns:p14="http://schemas.microsoft.com/office/powerpoint/2010/main" val="2030888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percentages for </a:t>
            </a:r>
            <a:r>
              <a:rPr lang="en-US" dirty="0" err="1" smtClean="0"/>
              <a:t>prevalences</a:t>
            </a:r>
            <a:r>
              <a:rPr lang="en-US" dirty="0" smtClean="0"/>
              <a:t> </a:t>
            </a:r>
            <a:r>
              <a:rPr lang="en-US" baseline="0" dirty="0" smtClean="0"/>
              <a:t>in parentheses. </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22</a:t>
            </a:fld>
            <a:endParaRPr lang="en-US"/>
          </a:p>
        </p:txBody>
      </p:sp>
    </p:spTree>
    <p:extLst>
      <p:ext uri="{BB962C8B-B14F-4D97-AF65-F5344CB8AC3E}">
        <p14:creationId xmlns:p14="http://schemas.microsoft.com/office/powerpoint/2010/main" val="203088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viruses be left behind</a:t>
            </a:r>
            <a:r>
              <a:rPr lang="en-US" baseline="0" dirty="0" smtClean="0"/>
              <a:t> by bees when they forage? Can bumble bees become infected after visiting infected flowers? We are still processing the bee samples but we are going to show you the plant data today.</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23</a:t>
            </a:fld>
            <a:endParaRPr lang="en-US"/>
          </a:p>
        </p:txBody>
      </p:sp>
    </p:spTree>
    <p:extLst>
      <p:ext uri="{BB962C8B-B14F-4D97-AF65-F5344CB8AC3E}">
        <p14:creationId xmlns:p14="http://schemas.microsoft.com/office/powerpoint/2010/main" val="104777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3 different plant species to test</a:t>
            </a:r>
            <a:r>
              <a:rPr lang="en-US" baseline="0" dirty="0" smtClean="0"/>
              <a:t> if some plant species are better are harboring viruses than others. Reasons to believe there might be: For instance floral morphology could matter.. If viruses are shed through fecal matter, plants that only come in contact with the front part of the bee would be less likely to harbor viruses. If the amount of time a bee spends on a flower matters, than flowers with more difficult to access nectaries might be more likely to become infected.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27</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order of x axis</a:t>
            </a:r>
            <a:r>
              <a:rPr lang="mr-IN" dirty="0" smtClean="0"/>
              <a:t>…</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29</a:t>
            </a:fld>
            <a:endParaRPr lang="en-US"/>
          </a:p>
        </p:txBody>
      </p:sp>
    </p:spTree>
    <p:extLst>
      <p:ext uri="{BB962C8B-B14F-4D97-AF65-F5344CB8AC3E}">
        <p14:creationId xmlns:p14="http://schemas.microsoft.com/office/powerpoint/2010/main" val="411129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particular plant species are ‘better’ at harboring viruses, they might be avoiding in recommendations</a:t>
            </a:r>
            <a:r>
              <a:rPr lang="en-US" baseline="0" dirty="0" smtClean="0"/>
              <a:t> for ‘pollinator friendly’ plantings.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30</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STATS: </a:t>
            </a:r>
          </a:p>
          <a:p>
            <a:r>
              <a:rPr lang="en-US" dirty="0" smtClean="0"/>
              <a:t>As you can see, viruses</a:t>
            </a:r>
            <a:r>
              <a:rPr lang="en-US" baseline="0" dirty="0" smtClean="0"/>
              <a:t> are not equally distributed across all species of plants. </a:t>
            </a:r>
            <a:endParaRPr lang="en-US" dirty="0" smtClean="0"/>
          </a:p>
          <a:p>
            <a:r>
              <a:rPr lang="en-US" dirty="0" smtClean="0"/>
              <a:t>Interaction between viruses and plant spp. such that not all viruses are</a:t>
            </a:r>
            <a:r>
              <a:rPr lang="en-US" baseline="0" dirty="0" smtClean="0"/>
              <a:t> equally distributed across all plant species. </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31</a:t>
            </a:fld>
            <a:endParaRPr lang="en-US"/>
          </a:p>
        </p:txBody>
      </p:sp>
    </p:spTree>
    <p:extLst>
      <p:ext uri="{BB962C8B-B14F-4D97-AF65-F5344CB8AC3E}">
        <p14:creationId xmlns:p14="http://schemas.microsoft.com/office/powerpoint/2010/main" val="313788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particular plant species are ‘better’ at harboring viruses, they might be avoiding in recommendations</a:t>
            </a:r>
            <a:r>
              <a:rPr lang="en-US" baseline="0" dirty="0" smtClean="0"/>
              <a:t> for ‘pollinator friendly’ plantings.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32</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particular plant species are ‘better’ at harboring viruses, they might be avoiding in recommendations</a:t>
            </a:r>
            <a:r>
              <a:rPr lang="en-US" baseline="0" dirty="0" smtClean="0"/>
              <a:t> for ‘pollinator friendly’ plantings.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33</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particular plant species are ‘better’ at harboring viruses, they might be avoiding in recommendations</a:t>
            </a:r>
            <a:r>
              <a:rPr lang="en-US" baseline="0" dirty="0" smtClean="0"/>
              <a:t> for ‘pollinator friendly’ plantings.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34</a:t>
            </a:fld>
            <a:endParaRPr lang="en-US"/>
          </a:p>
        </p:txBody>
      </p:sp>
    </p:spTree>
    <p:extLst>
      <p:ext uri="{BB962C8B-B14F-4D97-AF65-F5344CB8AC3E}">
        <p14:creationId xmlns:p14="http://schemas.microsoft.com/office/powerpoint/2010/main" val="241968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Bees</a:t>
            </a:r>
            <a:r>
              <a:rPr lang="en-US" baseline="0" dirty="0" smtClean="0"/>
              <a:t> are important for both the pollination of our wild plants and agricultural crops. Without them, our fruit and vegetable choices would be very limited. Here’s a picture depicting our grocery stores without the pollination services of bees. </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3</a:t>
            </a:fld>
            <a:endParaRPr lang="en-US"/>
          </a:p>
        </p:txBody>
      </p:sp>
    </p:spTree>
    <p:extLst>
      <p:ext uri="{BB962C8B-B14F-4D97-AF65-F5344CB8AC3E}">
        <p14:creationId xmlns:p14="http://schemas.microsoft.com/office/powerpoint/2010/main" val="779963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41</a:t>
            </a:fld>
            <a:endParaRPr lang="en-US"/>
          </a:p>
        </p:txBody>
      </p:sp>
    </p:spTree>
    <p:extLst>
      <p:ext uri="{BB962C8B-B14F-4D97-AF65-F5344CB8AC3E}">
        <p14:creationId xmlns:p14="http://schemas.microsoft.com/office/powerpoint/2010/main" val="313788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Photos</a:t>
            </a:r>
            <a:r>
              <a:rPr lang="en-US" baseline="0" dirty="0" smtClean="0"/>
              <a:t> of bees</a:t>
            </a:r>
          </a:p>
          <a:p>
            <a:endParaRPr lang="en-US" baseline="0" dirty="0" smtClean="0"/>
          </a:p>
          <a:p>
            <a:r>
              <a:rPr lang="en-US" baseline="0" dirty="0" smtClean="0"/>
              <a:t>Sample sizes</a:t>
            </a:r>
          </a:p>
          <a:p>
            <a:endParaRPr lang="en-US" baseline="0" dirty="0" smtClean="0"/>
          </a:p>
          <a:p>
            <a:r>
              <a:rPr lang="en-US" baseline="0" dirty="0" smtClean="0"/>
              <a:t>Change color scheme</a:t>
            </a:r>
          </a:p>
          <a:p>
            <a:endParaRPr lang="en-US" baseline="0" dirty="0" smtClean="0"/>
          </a:p>
        </p:txBody>
      </p:sp>
      <p:sp>
        <p:nvSpPr>
          <p:cNvPr id="4" name="Slide Number Placeholder 3"/>
          <p:cNvSpPr>
            <a:spLocks noGrp="1"/>
          </p:cNvSpPr>
          <p:nvPr>
            <p:ph type="sldNum" sz="quarter" idx="10"/>
          </p:nvPr>
        </p:nvSpPr>
        <p:spPr/>
        <p:txBody>
          <a:bodyPr/>
          <a:lstStyle/>
          <a:p>
            <a:fld id="{C79A0046-416B-0440-9BE6-E1E1CDDBB578}" type="slidenum">
              <a:rPr lang="en-US" smtClean="0"/>
              <a:t>42</a:t>
            </a:fld>
            <a:endParaRPr lang="en-US"/>
          </a:p>
        </p:txBody>
      </p:sp>
    </p:spTree>
    <p:extLst>
      <p:ext uri="{BB962C8B-B14F-4D97-AF65-F5344CB8AC3E}">
        <p14:creationId xmlns:p14="http://schemas.microsoft.com/office/powerpoint/2010/main" val="242621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Photos</a:t>
            </a:r>
            <a:r>
              <a:rPr lang="en-US" baseline="0" dirty="0" smtClean="0"/>
              <a:t> of bees</a:t>
            </a:r>
          </a:p>
          <a:p>
            <a:endParaRPr lang="en-US" baseline="0" dirty="0" smtClean="0"/>
          </a:p>
          <a:p>
            <a:r>
              <a:rPr lang="en-US" baseline="0" dirty="0" smtClean="0"/>
              <a:t>Sample sizes</a:t>
            </a:r>
          </a:p>
          <a:p>
            <a:endParaRPr lang="en-US" baseline="0" dirty="0" smtClean="0"/>
          </a:p>
          <a:p>
            <a:r>
              <a:rPr lang="en-US" baseline="0" dirty="0" smtClean="0"/>
              <a:t>Change color scheme</a:t>
            </a:r>
          </a:p>
          <a:p>
            <a:endParaRPr lang="en-US" baseline="0" dirty="0" smtClean="0"/>
          </a:p>
        </p:txBody>
      </p:sp>
      <p:sp>
        <p:nvSpPr>
          <p:cNvPr id="4" name="Slide Number Placeholder 3"/>
          <p:cNvSpPr>
            <a:spLocks noGrp="1"/>
          </p:cNvSpPr>
          <p:nvPr>
            <p:ph type="sldNum" sz="quarter" idx="10"/>
          </p:nvPr>
        </p:nvSpPr>
        <p:spPr/>
        <p:txBody>
          <a:bodyPr/>
          <a:lstStyle/>
          <a:p>
            <a:fld id="{C79A0046-416B-0440-9BE6-E1E1CDDBB578}" type="slidenum">
              <a:rPr lang="en-US" smtClean="0"/>
              <a:t>43</a:t>
            </a:fld>
            <a:endParaRPr lang="en-US"/>
          </a:p>
        </p:txBody>
      </p:sp>
    </p:spTree>
    <p:extLst>
      <p:ext uri="{BB962C8B-B14F-4D97-AF65-F5344CB8AC3E}">
        <p14:creationId xmlns:p14="http://schemas.microsoft.com/office/powerpoint/2010/main" val="242621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time, we hear about bee declines, this news is generated from statistics like these: </a:t>
            </a:r>
          </a:p>
          <a:p>
            <a:endParaRPr lang="en-US" dirty="0" smtClean="0"/>
          </a:p>
          <a:p>
            <a:r>
              <a:rPr lang="en-US" dirty="0" smtClean="0"/>
              <a:t>And</a:t>
            </a:r>
            <a:r>
              <a:rPr lang="en-US" baseline="0" dirty="0" smtClean="0"/>
              <a:t> in this case, and many others, the concern is over the decline of a single introduced species of bee: the European honey bee. This is a bee we managed much like an agricultural livestock animal and ship all across the US for the pollination of our crops. For example, right now as we speak, there are 1.6 million honey bee colonies pollinating almonds in </a:t>
            </a:r>
            <a:r>
              <a:rPr lang="en-US" baseline="0" dirty="0" err="1" smtClean="0"/>
              <a:t>california</a:t>
            </a:r>
            <a:r>
              <a:rPr lang="en-US" baseline="0" dirty="0" smtClean="0"/>
              <a:t>. This is about 60% of the US managed colonies converging in one place to pollinate a crop. This is a picture of honey bee colonies in a honey bee apiary- or holding yard. Many apiaries are not as industrial looking at this one. </a:t>
            </a:r>
          </a:p>
          <a:p>
            <a:endParaRPr lang="en-US" baseline="0" dirty="0" smtClean="0"/>
          </a:p>
          <a:p>
            <a:r>
              <a:rPr lang="en-US" baseline="0" dirty="0" smtClean="0"/>
              <a:t>So, when people ask me: are we all going to starve because I hear the honey bees are all dying</a:t>
            </a:r>
            <a:r>
              <a:rPr lang="mr-IN" baseline="0" dirty="0" smtClean="0"/>
              <a:t>…</a:t>
            </a:r>
            <a:r>
              <a:rPr lang="en-US" baseline="0" dirty="0" smtClean="0"/>
              <a:t> well.. The truth is: in my opinion, honey bees are not going to disappear. They are an important livestock animal and luckily</a:t>
            </a:r>
            <a:r>
              <a:rPr lang="mr-IN" baseline="0" dirty="0" smtClean="0"/>
              <a:t>…</a:t>
            </a:r>
            <a:r>
              <a:rPr lang="en-US" baseline="0" dirty="0" smtClean="0"/>
              <a:t>.</a:t>
            </a:r>
            <a:endParaRPr lang="en-US" dirty="0" smtClean="0"/>
          </a:p>
          <a:p>
            <a:endParaRPr lang="en-US" dirty="0" smtClean="0"/>
          </a:p>
          <a:p>
            <a:r>
              <a:rPr lang="en-US" dirty="0" smtClean="0"/>
              <a:t>1.6 million colonies to almonds (60% of US managed colonies)</a:t>
            </a:r>
          </a:p>
          <a:p>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4</a:t>
            </a:fld>
            <a:endParaRPr lang="en-US"/>
          </a:p>
        </p:txBody>
      </p:sp>
    </p:spTree>
    <p:extLst>
      <p:ext uri="{BB962C8B-B14F-4D97-AF65-F5344CB8AC3E}">
        <p14:creationId xmlns:p14="http://schemas.microsoft.com/office/powerpoint/2010/main" val="114557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the threats</a:t>
            </a:r>
            <a:r>
              <a:rPr lang="en-US" baseline="0" dirty="0" smtClean="0"/>
              <a:t> affecting honey bees, are also affecting our Native bee species- like this bumble bee</a:t>
            </a:r>
            <a:r>
              <a:rPr lang="mr-IN" baseline="0" dirty="0" smtClean="0"/>
              <a:t>…</a:t>
            </a:r>
            <a:r>
              <a:rPr lang="en-US" baseline="0" dirty="0" smtClean="0"/>
              <a:t> and this is a concern from both an economic and conservation perspective. Bumble bee declines</a:t>
            </a:r>
            <a:r>
              <a:rPr lang="mr-IN" baseline="0" dirty="0" smtClean="0"/>
              <a:t>…</a:t>
            </a:r>
            <a:r>
              <a:rPr lang="en-US" baseline="0" dirty="0" smtClean="0"/>
              <a:t>. My research focuses on one of these threats- disease</a:t>
            </a:r>
            <a:r>
              <a:rPr lang="mr-IN" baseline="0" dirty="0" smtClean="0"/>
              <a:t>…</a:t>
            </a:r>
            <a:r>
              <a:rPr lang="en-US" baseline="0" dirty="0" smtClean="0"/>
              <a:t> and in particular</a:t>
            </a:r>
            <a:r>
              <a:rPr lang="mr-IN" baseline="0" dirty="0" smtClean="0"/>
              <a:t>…</a:t>
            </a:r>
            <a:r>
              <a:rPr lang="en-US" baseline="0" dirty="0" smtClean="0"/>
              <a:t> the diseases that are shared by both managed and wild bees</a:t>
            </a:r>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5</a:t>
            </a:fld>
            <a:endParaRPr lang="en-US"/>
          </a:p>
        </p:txBody>
      </p:sp>
    </p:spTree>
    <p:extLst>
      <p:ext uri="{BB962C8B-B14F-4D97-AF65-F5344CB8AC3E}">
        <p14:creationId xmlns:p14="http://schemas.microsoft.com/office/powerpoint/2010/main" val="221969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evidence is accumulating</a:t>
            </a:r>
            <a:r>
              <a:rPr lang="en-US" baseline="0" dirty="0" smtClean="0"/>
              <a:t> </a:t>
            </a:r>
            <a:r>
              <a:rPr lang="en-US" dirty="0" smtClean="0"/>
              <a:t>of spillover from managed</a:t>
            </a:r>
            <a:r>
              <a:rPr lang="en-US" baseline="0" dirty="0" smtClean="0"/>
              <a:t> bees to wild bees.</a:t>
            </a:r>
          </a:p>
        </p:txBody>
      </p:sp>
      <p:sp>
        <p:nvSpPr>
          <p:cNvPr id="4" name="Slide Number Placeholder 3"/>
          <p:cNvSpPr>
            <a:spLocks noGrp="1"/>
          </p:cNvSpPr>
          <p:nvPr>
            <p:ph type="sldNum" sz="quarter" idx="10"/>
          </p:nvPr>
        </p:nvSpPr>
        <p:spPr/>
        <p:txBody>
          <a:bodyPr/>
          <a:lstStyle/>
          <a:p>
            <a:fld id="{C6420625-B033-D446-ACF6-0BAF6EFD3E93}" type="slidenum">
              <a:rPr lang="en-US" smtClean="0"/>
              <a:t>6</a:t>
            </a:fld>
            <a:endParaRPr lang="en-US"/>
          </a:p>
        </p:txBody>
      </p:sp>
    </p:spTree>
    <p:extLst>
      <p:ext uri="{BB962C8B-B14F-4D97-AF65-F5344CB8AC3E}">
        <p14:creationId xmlns:p14="http://schemas.microsoft.com/office/powerpoint/2010/main" val="397809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particular, we know very little about the bee viruses.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a:t>
            </a:r>
            <a:r>
              <a:rPr lang="en-US" baseline="0" dirty="0" smtClean="0"/>
              <a:t> viruses we are interested in include DWV, BQCV, and IAPV. These common RNA viruses are thought to be ‘honey bee viruses’ and are best studied in honey bees. But, they have been found in many other insect species including beetles, ants, bumble bees, and solitary bees. </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7</a:t>
            </a:fld>
            <a:endParaRPr lang="en-US"/>
          </a:p>
        </p:txBody>
      </p:sp>
    </p:spTree>
    <p:extLst>
      <p:ext uri="{BB962C8B-B14F-4D97-AF65-F5344CB8AC3E}">
        <p14:creationId xmlns:p14="http://schemas.microsoft.com/office/powerpoint/2010/main" val="137757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you’ll remember me</a:t>
            </a:r>
            <a:r>
              <a:rPr lang="en-US" baseline="0" dirty="0" smtClean="0"/>
              <a:t> saying that these viruses are found in many other insect species, so how are they getting around? In the case of DWV and IAPV, mites vector viruses to honey bees.  But other bee species like bumble bees are not known hosts of mites</a:t>
            </a:r>
            <a:r>
              <a:rPr lang="mr-IN" baseline="0" dirty="0" smtClean="0"/>
              <a:t>…</a:t>
            </a:r>
            <a:r>
              <a:rPr lang="en-US" baseline="0" dirty="0" smtClean="0"/>
              <a:t>. The standing hypothesis is through the use of shared floral resources- how they get passed to flowers</a:t>
            </a:r>
            <a:endParaRPr lang="en-US" dirty="0"/>
          </a:p>
        </p:txBody>
      </p:sp>
      <p:sp>
        <p:nvSpPr>
          <p:cNvPr id="4" name="Slide Number Placeholder 3"/>
          <p:cNvSpPr>
            <a:spLocks noGrp="1"/>
          </p:cNvSpPr>
          <p:nvPr>
            <p:ph type="sldNum" sz="quarter" idx="10"/>
          </p:nvPr>
        </p:nvSpPr>
        <p:spPr/>
        <p:txBody>
          <a:bodyPr/>
          <a:lstStyle/>
          <a:p>
            <a:fld id="{C79A0046-416B-0440-9BE6-E1E1CDDBB578}" type="slidenum">
              <a:rPr lang="en-US" smtClean="0"/>
              <a:t>8</a:t>
            </a:fld>
            <a:endParaRPr lang="en-US"/>
          </a:p>
        </p:txBody>
      </p:sp>
    </p:spTree>
    <p:extLst>
      <p:ext uri="{BB962C8B-B14F-4D97-AF65-F5344CB8AC3E}">
        <p14:creationId xmlns:p14="http://schemas.microsoft.com/office/powerpoint/2010/main" val="34162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20625-B033-D446-ACF6-0BAF6EFD3E93}" type="slidenum">
              <a:rPr lang="en-US" smtClean="0"/>
              <a:t>10</a:t>
            </a:fld>
            <a:endParaRPr lang="en-US"/>
          </a:p>
        </p:txBody>
      </p:sp>
    </p:spTree>
    <p:extLst>
      <p:ext uri="{BB962C8B-B14F-4D97-AF65-F5344CB8AC3E}">
        <p14:creationId xmlns:p14="http://schemas.microsoft.com/office/powerpoint/2010/main" val="10539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79A0046-416B-0440-9BE6-E1E1CDDBB578}" type="slidenum">
              <a:rPr lang="en-US" smtClean="0"/>
              <a:t>12</a:t>
            </a:fld>
            <a:endParaRPr lang="en-US"/>
          </a:p>
        </p:txBody>
      </p:sp>
    </p:spTree>
    <p:extLst>
      <p:ext uri="{BB962C8B-B14F-4D97-AF65-F5344CB8AC3E}">
        <p14:creationId xmlns:p14="http://schemas.microsoft.com/office/powerpoint/2010/main" val="2426219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97855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99301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361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C82547-2165-EC41-A8FC-675814F2B107}"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8713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C82547-2165-EC41-A8FC-675814F2B107}"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249869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C82547-2165-EC41-A8FC-675814F2B107}"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791317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C82547-2165-EC41-A8FC-675814F2B107}" type="datetimeFigureOut">
              <a:rPr lang="en-US" smtClean="0"/>
              <a:t>4/14/18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422512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C82547-2165-EC41-A8FC-675814F2B107}" type="datetimeFigureOut">
              <a:rPr lang="en-US" smtClean="0"/>
              <a:t>4/14/18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359877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82547-2165-EC41-A8FC-675814F2B107}" type="datetimeFigureOut">
              <a:rPr lang="en-US" smtClean="0"/>
              <a:t>4/14/18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403932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C82547-2165-EC41-A8FC-675814F2B107}"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779721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C82547-2165-EC41-A8FC-675814F2B107}"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6B020-3CF1-B242-901A-A5F90B8503E1}" type="slidenum">
              <a:rPr lang="en-US" smtClean="0"/>
              <a:t>‹#›</a:t>
            </a:fld>
            <a:endParaRPr lang="en-US"/>
          </a:p>
        </p:txBody>
      </p:sp>
    </p:spTree>
    <p:extLst>
      <p:ext uri="{BB962C8B-B14F-4D97-AF65-F5344CB8AC3E}">
        <p14:creationId xmlns:p14="http://schemas.microsoft.com/office/powerpoint/2010/main" val="10438057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82547-2165-EC41-A8FC-675814F2B107}" type="datetimeFigureOut">
              <a:rPr lang="en-US" smtClean="0"/>
              <a:t>4/14/18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6B020-3CF1-B242-901A-A5F90B8503E1}" type="slidenum">
              <a:rPr lang="en-US" smtClean="0"/>
              <a:t>‹#›</a:t>
            </a:fld>
            <a:endParaRPr lang="en-US"/>
          </a:p>
        </p:txBody>
      </p:sp>
    </p:spTree>
    <p:extLst>
      <p:ext uri="{BB962C8B-B14F-4D97-AF65-F5344CB8AC3E}">
        <p14:creationId xmlns:p14="http://schemas.microsoft.com/office/powerpoint/2010/main" val="286345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3.png"/><Relationship Id="rId5" Type="http://schemas.openxmlformats.org/officeDocument/2006/relationships/image" Target="../media/image24.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2.jpeg"/><Relationship Id="rId6" Type="http://schemas.openxmlformats.org/officeDocument/2006/relationships/image" Target="../media/image27.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2.jpeg"/><Relationship Id="rId5"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6.tiff"/></Relationships>
</file>

<file path=ppt/slides/_rels/slide2.xml.rels><?xml version="1.0" encoding="UTF-8" standalone="yes"?>
<Relationships xmlns="http://schemas.openxmlformats.org/package/2006/relationships"><Relationship Id="rId11" Type="http://schemas.openxmlformats.org/officeDocument/2006/relationships/image" Target="../media/image11.jpg"/><Relationship Id="rId12"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jpeg"/><Relationship Id="rId5" Type="http://schemas.openxmlformats.org/officeDocument/2006/relationships/image" Target="../media/image22.jpeg"/><Relationship Id="rId6" Type="http://schemas.openxmlformats.org/officeDocument/2006/relationships/image" Target="../media/image18.jpg"/><Relationship Id="rId7"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4.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48.JP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1.wdp"/><Relationship Id="rId5" Type="http://schemas.openxmlformats.org/officeDocument/2006/relationships/image" Target="../media/image50.JPG"/><Relationship Id="rId6" Type="http://schemas.openxmlformats.org/officeDocument/2006/relationships/image" Target="../media/image51.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3.JPG"/><Relationship Id="rId5" Type="http://schemas.openxmlformats.org/officeDocument/2006/relationships/image" Target="../media/image54.JPG"/><Relationship Id="rId6" Type="http://schemas.openxmlformats.org/officeDocument/2006/relationships/image" Target="../media/image55.JP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6.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3.JPG"/><Relationship Id="rId5" Type="http://schemas.openxmlformats.org/officeDocument/2006/relationships/image" Target="../media/image54.JPG"/><Relationship Id="rId6" Type="http://schemas.openxmlformats.org/officeDocument/2006/relationships/image" Target="../media/image55.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7.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63.jpeg"/><Relationship Id="rId5" Type="http://schemas.microsoft.com/office/2007/relationships/hdphoto" Target="../media/hdphoto2.wdp"/><Relationship Id="rId6" Type="http://schemas.openxmlformats.org/officeDocument/2006/relationships/image" Target="../media/image49.jpeg"/><Relationship Id="rId7" Type="http://schemas.microsoft.com/office/2007/relationships/hdphoto" Target="../media/hdphoto1.wdp"/><Relationship Id="rId8" Type="http://schemas.openxmlformats.org/officeDocument/2006/relationships/image" Target="../media/image50.JPG"/><Relationship Id="rId9" Type="http://schemas.openxmlformats.org/officeDocument/2006/relationships/image" Target="../media/image51.jpe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4.JPG"/><Relationship Id="rId5"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64.emf"/></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5.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6.em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7.em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6.jpg"/><Relationship Id="rId5"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4.JPG"/><Relationship Id="rId5" Type="http://schemas.openxmlformats.org/officeDocument/2006/relationships/image" Target="../media/image18.jpg"/><Relationship Id="rId6" Type="http://schemas.openxmlformats.org/officeDocument/2006/relationships/image" Target="../media/image19.gi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5.jpeg"/><Relationship Id="rId6" Type="http://schemas.openxmlformats.org/officeDocument/2006/relationships/image" Target="../media/image22.jpeg"/><Relationship Id="rId7"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2.jpeg"/><Relationship Id="rId5"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8" name="TextBox 7"/>
          <p:cNvSpPr txBox="1"/>
          <p:nvPr/>
        </p:nvSpPr>
        <p:spPr>
          <a:xfrm>
            <a:off x="352796" y="212092"/>
            <a:ext cx="8435056" cy="2308324"/>
          </a:xfrm>
          <a:prstGeom prst="rect">
            <a:avLst/>
          </a:prstGeom>
          <a:noFill/>
        </p:spPr>
        <p:txBody>
          <a:bodyPr wrap="square" rtlCol="0">
            <a:spAutoFit/>
          </a:bodyPr>
          <a:lstStyle/>
          <a:p>
            <a:pPr algn="ctr"/>
            <a:r>
              <a:rPr lang="en-US" sz="4800" b="1" dirty="0" smtClean="0">
                <a:latin typeface="+mj-lt"/>
              </a:rPr>
              <a:t>Evidence of RNA virus Spillover from Managed Honeybees to Wild Bumble Bees</a:t>
            </a:r>
            <a:endParaRPr lang="en-US" sz="4800" b="1" dirty="0">
              <a:latin typeface="+mj-lt"/>
            </a:endParaRPr>
          </a:p>
        </p:txBody>
      </p:sp>
      <p:sp>
        <p:nvSpPr>
          <p:cNvPr id="9" name="TextBox 8"/>
          <p:cNvSpPr txBox="1"/>
          <p:nvPr/>
        </p:nvSpPr>
        <p:spPr>
          <a:xfrm>
            <a:off x="1908638" y="2831174"/>
            <a:ext cx="5934220" cy="830997"/>
          </a:xfrm>
          <a:prstGeom prst="rect">
            <a:avLst/>
          </a:prstGeom>
          <a:noFill/>
        </p:spPr>
        <p:txBody>
          <a:bodyPr wrap="square" numCol="1" rtlCol="0">
            <a:spAutoFit/>
          </a:bodyPr>
          <a:lstStyle/>
          <a:p>
            <a:pPr algn="ctr"/>
            <a:r>
              <a:rPr lang="en-US" sz="2400" dirty="0" smtClean="0"/>
              <a:t>Samantha  Alger	</a:t>
            </a:r>
            <a:endParaRPr lang="en-US" sz="2400" dirty="0"/>
          </a:p>
          <a:p>
            <a:pPr algn="ctr"/>
            <a:r>
              <a:rPr lang="en-US" sz="2400" dirty="0" smtClean="0"/>
              <a:t>Ph.D. Candidate 			</a:t>
            </a:r>
            <a:endParaRPr lang="en-US" sz="2000" dirty="0" smtClean="0"/>
          </a:p>
        </p:txBody>
      </p:sp>
      <p:pic>
        <p:nvPicPr>
          <p:cNvPr id="3" name="Picture 2" descr="reolys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261" y="4647056"/>
            <a:ext cx="5270282" cy="1791896"/>
          </a:xfrm>
          <a:prstGeom prst="rect">
            <a:avLst/>
          </a:prstGeom>
        </p:spPr>
      </p:pic>
      <p:sp>
        <p:nvSpPr>
          <p:cNvPr id="6" name="TextBox 5"/>
          <p:cNvSpPr txBox="1"/>
          <p:nvPr/>
        </p:nvSpPr>
        <p:spPr>
          <a:xfrm>
            <a:off x="3470004" y="3662171"/>
            <a:ext cx="2550723" cy="984885"/>
          </a:xfrm>
          <a:prstGeom prst="rect">
            <a:avLst/>
          </a:prstGeom>
          <a:noFill/>
        </p:spPr>
        <p:txBody>
          <a:bodyPr wrap="none" rtlCol="0">
            <a:spAutoFit/>
          </a:bodyPr>
          <a:lstStyle/>
          <a:p>
            <a:pPr algn="ctr"/>
            <a:r>
              <a:rPr lang="en-US" sz="2000" dirty="0" smtClean="0"/>
              <a:t>Department of Biology</a:t>
            </a:r>
            <a:endParaRPr lang="en-US" sz="2000" dirty="0"/>
          </a:p>
          <a:p>
            <a:pPr algn="ctr"/>
            <a:r>
              <a:rPr lang="en-US" sz="2000" dirty="0"/>
              <a:t>University of Vermont</a:t>
            </a:r>
          </a:p>
          <a:p>
            <a:endParaRPr lang="en-US" dirty="0"/>
          </a:p>
        </p:txBody>
      </p:sp>
    </p:spTree>
    <p:extLst>
      <p:ext uri="{BB962C8B-B14F-4D97-AF65-F5344CB8AC3E}">
        <p14:creationId xmlns:p14="http://schemas.microsoft.com/office/powerpoint/2010/main" val="9529094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4"/>
          <a:stretch>
            <a:fillRect/>
          </a:stretch>
        </p:blipFill>
        <p:spPr>
          <a:xfrm>
            <a:off x="446253" y="376327"/>
            <a:ext cx="6882979" cy="6231503"/>
          </a:xfrm>
          <a:prstGeom prst="rect">
            <a:avLst/>
          </a:prstGeom>
        </p:spPr>
      </p:pic>
      <p:pic>
        <p:nvPicPr>
          <p:cNvPr id="7" name="Picture 6" descr="IMG_1673.JPG"/>
          <p:cNvPicPr>
            <a:picLocks noChangeAspect="1"/>
          </p:cNvPicPr>
          <p:nvPr/>
        </p:nvPicPr>
        <p:blipFill rotWithShape="1">
          <a:blip r:embed="rId5" cstate="print">
            <a:extLst>
              <a:ext uri="{28A0092B-C50C-407E-A947-70E740481C1C}">
                <a14:useLocalDpi xmlns:a14="http://schemas.microsoft.com/office/drawing/2010/main" val="0"/>
              </a:ext>
            </a:extLst>
          </a:blip>
          <a:srcRect r="52289"/>
          <a:stretch/>
        </p:blipFill>
        <p:spPr>
          <a:xfrm>
            <a:off x="6267608" y="376327"/>
            <a:ext cx="1667753" cy="2621625"/>
          </a:xfrm>
          <a:prstGeom prst="rect">
            <a:avLst/>
          </a:prstGeom>
        </p:spPr>
      </p:pic>
    </p:spTree>
    <p:extLst>
      <p:ext uri="{BB962C8B-B14F-4D97-AF65-F5344CB8AC3E}">
        <p14:creationId xmlns:p14="http://schemas.microsoft.com/office/powerpoint/2010/main" val="40677225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6944.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82" y="3196130"/>
            <a:ext cx="5382817" cy="3588543"/>
          </a:xfrm>
          <a:prstGeom prst="rect">
            <a:avLst/>
          </a:prstGeom>
        </p:spPr>
      </p:pic>
      <p:pic>
        <p:nvPicPr>
          <p:cNvPr id="7" name="Picture 6" descr="IMG_717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894" y="113174"/>
            <a:ext cx="4491844" cy="2994562"/>
          </a:xfrm>
          <a:prstGeom prst="rect">
            <a:avLst/>
          </a:prstGeom>
        </p:spPr>
      </p:pic>
      <p:pic>
        <p:nvPicPr>
          <p:cNvPr id="8" name="Picture 7"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32881" y="3196130"/>
            <a:ext cx="3319376" cy="3588543"/>
          </a:xfrm>
          <a:prstGeom prst="rect">
            <a:avLst/>
          </a:prstGeom>
        </p:spPr>
      </p:pic>
      <p:pic>
        <p:nvPicPr>
          <p:cNvPr id="9" name="Picture 8" descr="IMG_7029.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62761" y="264072"/>
            <a:ext cx="4089496" cy="2726331"/>
          </a:xfrm>
          <a:prstGeom prst="rect">
            <a:avLst/>
          </a:prstGeom>
        </p:spPr>
      </p:pic>
    </p:spTree>
    <p:extLst>
      <p:ext uri="{BB962C8B-B14F-4D97-AF65-F5344CB8AC3E}">
        <p14:creationId xmlns:p14="http://schemas.microsoft.com/office/powerpoint/2010/main" val="18292974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9" name="Picture 8" descr="Screen Shot 2016-02-03 at 4.52.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711" y="804557"/>
            <a:ext cx="4714071" cy="5261159"/>
          </a:xfrm>
          <a:prstGeom prst="rect">
            <a:avLst/>
          </a:prstGeom>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525054" y="1295399"/>
            <a:ext cx="2813232" cy="3766457"/>
          </a:xfrm>
          <a:prstGeom prst="rect">
            <a:avLst/>
          </a:prstGeom>
          <a:ln>
            <a:noFill/>
          </a:ln>
          <a:effectLst/>
        </p:spPr>
      </p:pic>
    </p:spTree>
    <p:extLst>
      <p:ext uri="{BB962C8B-B14F-4D97-AF65-F5344CB8AC3E}">
        <p14:creationId xmlns:p14="http://schemas.microsoft.com/office/powerpoint/2010/main" val="13286683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38882" y="224243"/>
            <a:ext cx="7031242" cy="461665"/>
          </a:xfrm>
          <a:prstGeom prst="rect">
            <a:avLst/>
          </a:prstGeom>
          <a:solidFill>
            <a:srgbClr val="FFFFFF"/>
          </a:solidFill>
        </p:spPr>
        <p:txBody>
          <a:bodyPr wrap="square">
            <a:spAutoFit/>
          </a:bodyPr>
          <a:lstStyle/>
          <a:p>
            <a:r>
              <a:rPr lang="en-US" sz="2400" dirty="0" smtClean="0"/>
              <a:t>Viruses </a:t>
            </a:r>
            <a:r>
              <a:rPr lang="en-US" sz="2400" dirty="0"/>
              <a:t>M</a:t>
            </a:r>
            <a:r>
              <a:rPr lang="en-US" sz="2400" dirty="0" smtClean="0"/>
              <a:t>ore Prevalent in Bumble Bees near Apiaries</a:t>
            </a:r>
            <a:endParaRPr lang="en-US" sz="2400" dirty="0"/>
          </a:p>
        </p:txBody>
      </p:sp>
      <p:sp>
        <p:nvSpPr>
          <p:cNvPr id="7" name="TextBox 6"/>
          <p:cNvSpPr txBox="1"/>
          <p:nvPr/>
        </p:nvSpPr>
        <p:spPr>
          <a:xfrm>
            <a:off x="4991195" y="3776774"/>
            <a:ext cx="389049" cy="584776"/>
          </a:xfrm>
          <a:prstGeom prst="rect">
            <a:avLst/>
          </a:prstGeom>
          <a:noFill/>
        </p:spPr>
        <p:txBody>
          <a:bodyPr wrap="none" rtlCol="0">
            <a:spAutoFit/>
          </a:bodyPr>
          <a:lstStyle/>
          <a:p>
            <a:r>
              <a:rPr lang="en-US" sz="3200" dirty="0" smtClean="0"/>
              <a:t>*</a:t>
            </a:r>
            <a:endParaRPr lang="en-US" sz="3200" dirty="0"/>
          </a:p>
        </p:txBody>
      </p:sp>
      <p:sp>
        <p:nvSpPr>
          <p:cNvPr id="2" name="TextBox 1"/>
          <p:cNvSpPr txBox="1"/>
          <p:nvPr/>
        </p:nvSpPr>
        <p:spPr>
          <a:xfrm>
            <a:off x="2599389" y="1178606"/>
            <a:ext cx="389049" cy="584776"/>
          </a:xfrm>
          <a:prstGeom prst="rect">
            <a:avLst/>
          </a:prstGeom>
          <a:noFill/>
        </p:spPr>
        <p:txBody>
          <a:bodyPr wrap="none" rtlCol="0">
            <a:spAutoFit/>
          </a:bodyPr>
          <a:lstStyle/>
          <a:p>
            <a:r>
              <a:rPr lang="en-US" sz="3200" dirty="0" smtClean="0"/>
              <a:t>*</a:t>
            </a:r>
            <a:endParaRPr lang="en-US" sz="3200" dirty="0"/>
          </a:p>
        </p:txBody>
      </p:sp>
      <p:sp>
        <p:nvSpPr>
          <p:cNvPr id="9" name="TextBox 8"/>
          <p:cNvSpPr txBox="1"/>
          <p:nvPr/>
        </p:nvSpPr>
        <p:spPr>
          <a:xfrm>
            <a:off x="4796670" y="3787856"/>
            <a:ext cx="389049" cy="584776"/>
          </a:xfrm>
          <a:prstGeom prst="rect">
            <a:avLst/>
          </a:prstGeom>
          <a:noFill/>
        </p:spPr>
        <p:txBody>
          <a:bodyPr wrap="none" rtlCol="0">
            <a:spAutoFit/>
          </a:bodyPr>
          <a:lstStyle/>
          <a:p>
            <a:r>
              <a:rPr lang="en-US" sz="3200" dirty="0" smtClean="0"/>
              <a:t>*</a:t>
            </a:r>
            <a:endParaRPr lang="en-US" sz="3200" dirty="0"/>
          </a:p>
        </p:txBody>
      </p:sp>
      <p:pic>
        <p:nvPicPr>
          <p:cNvPr id="3" name="Picture 2" descr="prev201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650" y="823382"/>
            <a:ext cx="7261474" cy="5511556"/>
          </a:xfrm>
          <a:prstGeom prst="rect">
            <a:avLst/>
          </a:prstGeom>
        </p:spPr>
      </p:pic>
      <p:sp>
        <p:nvSpPr>
          <p:cNvPr id="10" name="TextBox 9"/>
          <p:cNvSpPr txBox="1"/>
          <p:nvPr/>
        </p:nvSpPr>
        <p:spPr>
          <a:xfrm>
            <a:off x="880124" y="6420744"/>
            <a:ext cx="4111071" cy="369332"/>
          </a:xfrm>
          <a:prstGeom prst="rect">
            <a:avLst/>
          </a:prstGeom>
          <a:noFill/>
        </p:spPr>
        <p:txBody>
          <a:bodyPr wrap="none" rtlCol="0">
            <a:spAutoFit/>
          </a:bodyPr>
          <a:lstStyle/>
          <a:p>
            <a:r>
              <a:rPr lang="en-US" dirty="0" smtClean="0"/>
              <a:t>GLMMs: BQCV: P = 0.047; DWV: P = 0.012</a:t>
            </a:r>
            <a:endParaRPr lang="en-US" dirty="0"/>
          </a:p>
        </p:txBody>
      </p:sp>
    </p:spTree>
    <p:extLst>
      <p:ext uri="{BB962C8B-B14F-4D97-AF65-F5344CB8AC3E}">
        <p14:creationId xmlns:p14="http://schemas.microsoft.com/office/powerpoint/2010/main" val="39501387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13" name="Picture 12" descr="Screen Shot 2018-03-21 at 4.38.14 PM.png"/>
          <p:cNvPicPr>
            <a:picLocks noChangeAspect="1"/>
          </p:cNvPicPr>
          <p:nvPr/>
        </p:nvPicPr>
        <p:blipFill rotWithShape="1">
          <a:blip r:embed="rId3">
            <a:extLst>
              <a:ext uri="{28A0092B-C50C-407E-A947-70E740481C1C}">
                <a14:useLocalDpi xmlns:a14="http://schemas.microsoft.com/office/drawing/2010/main" val="0"/>
              </a:ext>
            </a:extLst>
          </a:blip>
          <a:srcRect t="4067" r="66346" b="3385"/>
          <a:stretch/>
        </p:blipFill>
        <p:spPr>
          <a:xfrm>
            <a:off x="3069315" y="917340"/>
            <a:ext cx="2605417" cy="5415835"/>
          </a:xfrm>
          <a:prstGeom prst="rect">
            <a:avLst/>
          </a:prstGeom>
        </p:spPr>
      </p:pic>
      <p:sp>
        <p:nvSpPr>
          <p:cNvPr id="6" name="Rectangle 5"/>
          <p:cNvSpPr/>
          <p:nvPr/>
        </p:nvSpPr>
        <p:spPr>
          <a:xfrm>
            <a:off x="1176795" y="258908"/>
            <a:ext cx="7031242" cy="461665"/>
          </a:xfrm>
          <a:prstGeom prst="rect">
            <a:avLst/>
          </a:prstGeom>
          <a:solidFill>
            <a:srgbClr val="FFFFFF"/>
          </a:solidFill>
        </p:spPr>
        <p:txBody>
          <a:bodyPr wrap="square">
            <a:spAutoFit/>
          </a:bodyPr>
          <a:lstStyle/>
          <a:p>
            <a:r>
              <a:rPr lang="en-US" sz="2400" dirty="0" smtClean="0"/>
              <a:t>Are viruses replicating? Probe for Negative Strand</a:t>
            </a:r>
            <a:endParaRPr lang="en-US" sz="2400" i="1" dirty="0"/>
          </a:p>
        </p:txBody>
      </p:sp>
    </p:spTree>
    <p:extLst>
      <p:ext uri="{BB962C8B-B14F-4D97-AF65-F5344CB8AC3E}">
        <p14:creationId xmlns:p14="http://schemas.microsoft.com/office/powerpoint/2010/main" val="1105274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20180314_104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8" y="921735"/>
            <a:ext cx="7679901" cy="5759926"/>
          </a:xfrm>
          <a:prstGeom prst="rect">
            <a:avLst/>
          </a:prstGeom>
        </p:spPr>
      </p:pic>
      <p:pic>
        <p:nvPicPr>
          <p:cNvPr id="8" name="Picture 7" descr="downlo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68" y="921735"/>
            <a:ext cx="2384608" cy="2290890"/>
          </a:xfrm>
          <a:prstGeom prst="rect">
            <a:avLst/>
          </a:prstGeom>
        </p:spPr>
      </p:pic>
      <p:sp>
        <p:nvSpPr>
          <p:cNvPr id="9" name="Rectangle 8"/>
          <p:cNvSpPr/>
          <p:nvPr/>
        </p:nvSpPr>
        <p:spPr>
          <a:xfrm>
            <a:off x="1176795" y="258908"/>
            <a:ext cx="7031242" cy="461665"/>
          </a:xfrm>
          <a:prstGeom prst="rect">
            <a:avLst/>
          </a:prstGeom>
          <a:solidFill>
            <a:srgbClr val="FFFFFF"/>
          </a:solidFill>
        </p:spPr>
        <p:txBody>
          <a:bodyPr wrap="square">
            <a:spAutoFit/>
          </a:bodyPr>
          <a:lstStyle/>
          <a:p>
            <a:r>
              <a:rPr lang="en-US" sz="2400" dirty="0" smtClean="0"/>
              <a:t>Are viruses replicating? Probe for Negative Strand</a:t>
            </a:r>
            <a:endParaRPr lang="en-US" sz="2400" i="1" dirty="0"/>
          </a:p>
        </p:txBody>
      </p:sp>
      <p:pic>
        <p:nvPicPr>
          <p:cNvPr id="2" name="Picture 1"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671" y="5372112"/>
            <a:ext cx="2619098" cy="1309549"/>
          </a:xfrm>
          <a:prstGeom prst="rect">
            <a:avLst/>
          </a:prstGeom>
        </p:spPr>
      </p:pic>
    </p:spTree>
    <p:extLst>
      <p:ext uri="{BB962C8B-B14F-4D97-AF65-F5344CB8AC3E}">
        <p14:creationId xmlns:p14="http://schemas.microsoft.com/office/powerpoint/2010/main" val="4292262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10" name="Rectangle 9"/>
          <p:cNvSpPr/>
          <p:nvPr/>
        </p:nvSpPr>
        <p:spPr>
          <a:xfrm>
            <a:off x="1176795" y="258908"/>
            <a:ext cx="7031242" cy="461665"/>
          </a:xfrm>
          <a:prstGeom prst="rect">
            <a:avLst/>
          </a:prstGeom>
          <a:solidFill>
            <a:srgbClr val="FFFFFF"/>
          </a:solidFill>
        </p:spPr>
        <p:txBody>
          <a:bodyPr wrap="square">
            <a:spAutoFit/>
          </a:bodyPr>
          <a:lstStyle/>
          <a:p>
            <a:r>
              <a:rPr lang="en-US" sz="2400" dirty="0" smtClean="0"/>
              <a:t>Are viruses replicating? Probe for Negative Strand</a:t>
            </a:r>
            <a:endParaRPr lang="en-US" sz="2400" i="1" dirty="0"/>
          </a:p>
        </p:txBody>
      </p:sp>
      <p:sp>
        <p:nvSpPr>
          <p:cNvPr id="9" name="TextBox 8"/>
          <p:cNvSpPr txBox="1"/>
          <p:nvPr/>
        </p:nvSpPr>
        <p:spPr>
          <a:xfrm>
            <a:off x="1417182" y="824642"/>
            <a:ext cx="5468320" cy="1384995"/>
          </a:xfrm>
          <a:prstGeom prst="rect">
            <a:avLst/>
          </a:prstGeom>
          <a:noFill/>
        </p:spPr>
        <p:txBody>
          <a:bodyPr wrap="square" rtlCol="0">
            <a:spAutoFit/>
          </a:bodyPr>
          <a:lstStyle/>
          <a:p>
            <a:r>
              <a:rPr lang="en-US" sz="2800" dirty="0" smtClean="0"/>
              <a:t>YES</a:t>
            </a:r>
            <a:r>
              <a:rPr lang="mr-IN" sz="2800" dirty="0" smtClean="0"/>
              <a:t>…</a:t>
            </a:r>
            <a:endParaRPr lang="en-US" sz="2800" dirty="0" smtClean="0"/>
          </a:p>
          <a:p>
            <a:r>
              <a:rPr lang="en-US" sz="2800" dirty="0" smtClean="0"/>
              <a:t>We detected replication in both species of bumble bees!</a:t>
            </a:r>
            <a:endParaRPr lang="en-US" sz="2800" dirty="0"/>
          </a:p>
        </p:txBody>
      </p:sp>
      <p:pic>
        <p:nvPicPr>
          <p:cNvPr id="11" name="Picture 10" descr="Screen Shot 2018-03-21 at 4.38.14 PM.png"/>
          <p:cNvPicPr>
            <a:picLocks noChangeAspect="1"/>
          </p:cNvPicPr>
          <p:nvPr/>
        </p:nvPicPr>
        <p:blipFill rotWithShape="1">
          <a:blip r:embed="rId3">
            <a:extLst>
              <a:ext uri="{28A0092B-C50C-407E-A947-70E740481C1C}">
                <a14:useLocalDpi xmlns:a14="http://schemas.microsoft.com/office/drawing/2010/main" val="0"/>
              </a:ext>
            </a:extLst>
          </a:blip>
          <a:srcRect t="4067" r="66346" b="3385"/>
          <a:stretch/>
        </p:blipFill>
        <p:spPr>
          <a:xfrm>
            <a:off x="1327125" y="2410560"/>
            <a:ext cx="2139547" cy="4447440"/>
          </a:xfrm>
          <a:prstGeom prst="rect">
            <a:avLst/>
          </a:prstGeom>
        </p:spPr>
      </p:pic>
    </p:spTree>
    <p:extLst>
      <p:ext uri="{BB962C8B-B14F-4D97-AF65-F5344CB8AC3E}">
        <p14:creationId xmlns:p14="http://schemas.microsoft.com/office/powerpoint/2010/main" val="1447589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1338774" y="493478"/>
            <a:ext cx="5386811" cy="461665"/>
          </a:xfrm>
          <a:prstGeom prst="rect">
            <a:avLst/>
          </a:prstGeom>
          <a:noFill/>
        </p:spPr>
        <p:txBody>
          <a:bodyPr wrap="none" rtlCol="0">
            <a:spAutoFit/>
          </a:bodyPr>
          <a:lstStyle/>
          <a:p>
            <a:r>
              <a:rPr lang="en-US" sz="2400" dirty="0" smtClean="0"/>
              <a:t>More Replicating BQCV near honey bees</a:t>
            </a:r>
            <a:endParaRPr lang="en-US" sz="2400" dirty="0"/>
          </a:p>
        </p:txBody>
      </p:sp>
      <p:pic>
        <p:nvPicPr>
          <p:cNvPr id="7" name="Picture 6" descr="BQCV neg. strand analysi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248" y="1479713"/>
            <a:ext cx="6114085" cy="4843057"/>
          </a:xfrm>
          <a:prstGeom prst="rect">
            <a:avLst/>
          </a:prstGeom>
          <a:solidFill>
            <a:schemeClr val="bg1"/>
          </a:solidFill>
        </p:spPr>
      </p:pic>
      <p:sp>
        <p:nvSpPr>
          <p:cNvPr id="9" name="TextBox 8"/>
          <p:cNvSpPr txBox="1"/>
          <p:nvPr/>
        </p:nvSpPr>
        <p:spPr>
          <a:xfrm>
            <a:off x="5011821" y="2145136"/>
            <a:ext cx="389049" cy="584776"/>
          </a:xfrm>
          <a:prstGeom prst="rect">
            <a:avLst/>
          </a:prstGeom>
          <a:noFill/>
        </p:spPr>
        <p:txBody>
          <a:bodyPr wrap="none" rtlCol="0">
            <a:spAutoFit/>
          </a:bodyPr>
          <a:lstStyle/>
          <a:p>
            <a:r>
              <a:rPr lang="en-US" sz="3200" dirty="0" smtClean="0"/>
              <a:t>*</a:t>
            </a:r>
            <a:endParaRPr lang="en-US" sz="3200" dirty="0"/>
          </a:p>
        </p:txBody>
      </p:sp>
      <p:sp>
        <p:nvSpPr>
          <p:cNvPr id="8" name="TextBox 7"/>
          <p:cNvSpPr txBox="1"/>
          <p:nvPr/>
        </p:nvSpPr>
        <p:spPr>
          <a:xfrm>
            <a:off x="897764" y="6138104"/>
            <a:ext cx="2539991" cy="369332"/>
          </a:xfrm>
          <a:prstGeom prst="rect">
            <a:avLst/>
          </a:prstGeom>
          <a:noFill/>
        </p:spPr>
        <p:txBody>
          <a:bodyPr wrap="none" rtlCol="0">
            <a:spAutoFit/>
          </a:bodyPr>
          <a:lstStyle/>
          <a:p>
            <a:r>
              <a:rPr lang="en-US" dirty="0" smtClean="0"/>
              <a:t>GLMM: BQCV: P = 0.046</a:t>
            </a:r>
            <a:endParaRPr lang="en-US" dirty="0"/>
          </a:p>
        </p:txBody>
      </p:sp>
    </p:spTree>
    <p:extLst>
      <p:ext uri="{BB962C8B-B14F-4D97-AF65-F5344CB8AC3E}">
        <p14:creationId xmlns:p14="http://schemas.microsoft.com/office/powerpoint/2010/main" val="23338587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9" name="Picture 8"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8" y="3071710"/>
            <a:ext cx="2330536" cy="1747903"/>
          </a:xfrm>
          <a:prstGeom prst="rect">
            <a:avLst/>
          </a:prstGeom>
        </p:spPr>
      </p:pic>
      <p:pic>
        <p:nvPicPr>
          <p:cNvPr id="10" name="Picture 9"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16424" y="2781549"/>
            <a:ext cx="1885195" cy="2038064"/>
          </a:xfrm>
          <a:prstGeom prst="rect">
            <a:avLst/>
          </a:prstGeom>
        </p:spPr>
      </p:pic>
      <p:pic>
        <p:nvPicPr>
          <p:cNvPr id="11" name="Picture 10"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266" y="2573942"/>
            <a:ext cx="2665733" cy="2042707"/>
          </a:xfrm>
          <a:prstGeom prst="rect">
            <a:avLst/>
          </a:prstGeom>
        </p:spPr>
      </p:pic>
      <p:cxnSp>
        <p:nvCxnSpPr>
          <p:cNvPr id="12" name="Straight Arrow Connector 11"/>
          <p:cNvCxnSpPr/>
          <p:nvPr/>
        </p:nvCxnSpPr>
        <p:spPr>
          <a:xfrm flipV="1">
            <a:off x="5606417" y="3963712"/>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764721" y="3963712"/>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8324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38882" y="224243"/>
            <a:ext cx="7031242" cy="461665"/>
          </a:xfrm>
          <a:prstGeom prst="rect">
            <a:avLst/>
          </a:prstGeom>
          <a:solidFill>
            <a:srgbClr val="FFFFFF"/>
          </a:solidFill>
        </p:spPr>
        <p:txBody>
          <a:bodyPr wrap="square">
            <a:spAutoFit/>
          </a:bodyPr>
          <a:lstStyle/>
          <a:p>
            <a:r>
              <a:rPr lang="en-US" sz="2400" dirty="0" smtClean="0"/>
              <a:t>Honeybee DWV Load Results: Either High or Low</a:t>
            </a:r>
            <a:endParaRPr lang="en-US" sz="2400" dirty="0"/>
          </a:p>
        </p:txBody>
      </p:sp>
      <p:sp>
        <p:nvSpPr>
          <p:cNvPr id="8" name="Rectangle 7"/>
          <p:cNvSpPr/>
          <p:nvPr/>
        </p:nvSpPr>
        <p:spPr>
          <a:xfrm>
            <a:off x="2236832" y="928935"/>
            <a:ext cx="5042351" cy="7014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 name="Picture 1" descr="hist201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94" y="685908"/>
            <a:ext cx="7833881" cy="5946020"/>
          </a:xfrm>
          <a:prstGeom prst="rect">
            <a:avLst/>
          </a:prstGeom>
        </p:spPr>
      </p:pic>
    </p:spTree>
    <p:extLst>
      <p:ext uri="{BB962C8B-B14F-4D97-AF65-F5344CB8AC3E}">
        <p14:creationId xmlns:p14="http://schemas.microsoft.com/office/powerpoint/2010/main" val="12727508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Content Placeholder 2"/>
          <p:cNvSpPr txBox="1">
            <a:spLocks/>
          </p:cNvSpPr>
          <p:nvPr/>
        </p:nvSpPr>
        <p:spPr>
          <a:xfrm>
            <a:off x="323906" y="590756"/>
            <a:ext cx="4114800" cy="5853061"/>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3100" dirty="0" smtClean="0">
                <a:solidFill>
                  <a:srgbClr val="000000"/>
                </a:solidFill>
              </a:rPr>
              <a:t>Thank you</a:t>
            </a:r>
            <a:r>
              <a:rPr lang="mr-IN" sz="3100" dirty="0" smtClean="0">
                <a:solidFill>
                  <a:srgbClr val="000000"/>
                </a:solidFill>
              </a:rPr>
              <a:t>…</a:t>
            </a:r>
            <a:endParaRPr lang="en-US" sz="3100" dirty="0" smtClean="0">
              <a:solidFill>
                <a:srgbClr val="000000"/>
              </a:solidFill>
            </a:endParaRPr>
          </a:p>
          <a:p>
            <a:pPr algn="l"/>
            <a:r>
              <a:rPr lang="en-US" sz="2400" dirty="0">
                <a:solidFill>
                  <a:srgbClr val="000000"/>
                </a:solidFill>
              </a:rPr>
              <a:t>Alison </a:t>
            </a:r>
            <a:r>
              <a:rPr lang="en-US" sz="2400" dirty="0" smtClean="0">
                <a:solidFill>
                  <a:srgbClr val="000000"/>
                </a:solidFill>
              </a:rPr>
              <a:t>Brody</a:t>
            </a:r>
          </a:p>
          <a:p>
            <a:pPr algn="l"/>
            <a:r>
              <a:rPr lang="en-US" sz="2400" dirty="0">
                <a:solidFill>
                  <a:srgbClr val="000000"/>
                </a:solidFill>
              </a:rPr>
              <a:t>Sara Helms </a:t>
            </a:r>
            <a:r>
              <a:rPr lang="en-US" sz="2400" dirty="0" err="1">
                <a:solidFill>
                  <a:srgbClr val="000000"/>
                </a:solidFill>
              </a:rPr>
              <a:t>Cahan</a:t>
            </a:r>
            <a:endParaRPr lang="en-US" sz="2400" dirty="0">
              <a:solidFill>
                <a:srgbClr val="000000"/>
              </a:solidFill>
            </a:endParaRPr>
          </a:p>
          <a:p>
            <a:pPr algn="l"/>
            <a:r>
              <a:rPr lang="en-US" sz="2400" dirty="0">
                <a:solidFill>
                  <a:srgbClr val="000000"/>
                </a:solidFill>
              </a:rPr>
              <a:t>Taylor Ricketts</a:t>
            </a:r>
          </a:p>
          <a:p>
            <a:pPr algn="l"/>
            <a:r>
              <a:rPr lang="en-US" sz="2400" dirty="0">
                <a:solidFill>
                  <a:srgbClr val="000000"/>
                </a:solidFill>
              </a:rPr>
              <a:t>Joseph </a:t>
            </a:r>
            <a:r>
              <a:rPr lang="en-US" sz="2400" dirty="0" err="1">
                <a:solidFill>
                  <a:schemeClr val="tx1"/>
                </a:solidFill>
              </a:rPr>
              <a:t>Schall</a:t>
            </a:r>
            <a:endParaRPr lang="en-US" sz="2400" dirty="0">
              <a:solidFill>
                <a:schemeClr val="tx1"/>
              </a:solidFill>
            </a:endParaRPr>
          </a:p>
          <a:p>
            <a:pPr algn="l"/>
            <a:r>
              <a:rPr lang="en-US" sz="2400" dirty="0" smtClean="0">
                <a:solidFill>
                  <a:srgbClr val="000000"/>
                </a:solidFill>
              </a:rPr>
              <a:t>Alex Burnham</a:t>
            </a:r>
          </a:p>
          <a:p>
            <a:pPr algn="l"/>
            <a:r>
              <a:rPr lang="en-US" sz="2400" dirty="0" err="1" smtClean="0">
                <a:solidFill>
                  <a:srgbClr val="000000"/>
                </a:solidFill>
              </a:rPr>
              <a:t>Humberto</a:t>
            </a:r>
            <a:r>
              <a:rPr lang="en-US" sz="2400" dirty="0" smtClean="0">
                <a:solidFill>
                  <a:srgbClr val="000000"/>
                </a:solidFill>
              </a:rPr>
              <a:t> </a:t>
            </a:r>
            <a:r>
              <a:rPr lang="en-US" sz="2400" dirty="0" err="1" smtClean="0">
                <a:solidFill>
                  <a:srgbClr val="000000"/>
                </a:solidFill>
              </a:rPr>
              <a:t>Boncristiani</a:t>
            </a:r>
            <a:endParaRPr lang="en-US" sz="2400" dirty="0">
              <a:solidFill>
                <a:srgbClr val="000000"/>
              </a:solidFill>
            </a:endParaRPr>
          </a:p>
          <a:p>
            <a:pPr algn="l"/>
            <a:r>
              <a:rPr lang="en-US" sz="2400" dirty="0" smtClean="0">
                <a:solidFill>
                  <a:schemeClr val="tx1"/>
                </a:solidFill>
              </a:rPr>
              <a:t>Sarah Erskine</a:t>
            </a:r>
          </a:p>
          <a:p>
            <a:pPr algn="l"/>
            <a:r>
              <a:rPr lang="en-US" sz="2400" dirty="0" smtClean="0">
                <a:solidFill>
                  <a:schemeClr val="tx1"/>
                </a:solidFill>
              </a:rPr>
              <a:t>Kimberley Mack-Nair</a:t>
            </a:r>
          </a:p>
          <a:p>
            <a:pPr algn="l"/>
            <a:r>
              <a:rPr lang="en-US" sz="2400" dirty="0" smtClean="0">
                <a:solidFill>
                  <a:schemeClr val="tx1"/>
                </a:solidFill>
              </a:rPr>
              <a:t>Elizabeth Whalen</a:t>
            </a:r>
          </a:p>
          <a:p>
            <a:pPr algn="l"/>
            <a:r>
              <a:rPr lang="en-US" sz="2400" dirty="0" smtClean="0">
                <a:solidFill>
                  <a:schemeClr val="tx1"/>
                </a:solidFill>
              </a:rPr>
              <a:t>Sid Bosworth</a:t>
            </a:r>
          </a:p>
          <a:p>
            <a:pPr algn="l"/>
            <a:r>
              <a:rPr lang="en-US" sz="2400" dirty="0" smtClean="0">
                <a:solidFill>
                  <a:schemeClr val="tx1"/>
                </a:solidFill>
              </a:rPr>
              <a:t>UVM Greenhouse Staff</a:t>
            </a:r>
            <a:endParaRPr lang="en-US" sz="2400" dirty="0">
              <a:solidFill>
                <a:schemeClr val="tx1"/>
              </a:solidFill>
            </a:endParaRPr>
          </a:p>
          <a:p>
            <a:pPr algn="l"/>
            <a:r>
              <a:rPr lang="en-US" sz="2400" dirty="0" smtClean="0">
                <a:solidFill>
                  <a:srgbClr val="000000"/>
                </a:solidFill>
              </a:rPr>
              <a:t>Leif Richardson</a:t>
            </a:r>
          </a:p>
          <a:p>
            <a:pPr algn="l"/>
            <a:r>
              <a:rPr lang="en-US" sz="2400" dirty="0" smtClean="0">
                <a:solidFill>
                  <a:srgbClr val="000000"/>
                </a:solidFill>
              </a:rPr>
              <a:t>Anna Smith &amp; Caitlin </a:t>
            </a:r>
            <a:r>
              <a:rPr lang="en-US" sz="2400" dirty="0" err="1" smtClean="0">
                <a:solidFill>
                  <a:srgbClr val="000000"/>
                </a:solidFill>
              </a:rPr>
              <a:t>Danehy</a:t>
            </a:r>
            <a:endParaRPr lang="en-US" sz="2400" dirty="0" smtClean="0">
              <a:solidFill>
                <a:srgbClr val="000000"/>
              </a:solidFill>
            </a:endParaRPr>
          </a:p>
          <a:p>
            <a:pPr algn="l"/>
            <a:r>
              <a:rPr lang="en-US" sz="2400" dirty="0" smtClean="0">
                <a:solidFill>
                  <a:srgbClr val="000000"/>
                </a:solidFill>
              </a:rPr>
              <a:t>Andrew Nguyen</a:t>
            </a:r>
          </a:p>
          <a:p>
            <a:pPr algn="l"/>
            <a:r>
              <a:rPr lang="en-US" sz="2400" dirty="0" smtClean="0">
                <a:solidFill>
                  <a:srgbClr val="000000"/>
                </a:solidFill>
              </a:rPr>
              <a:t>Vermont </a:t>
            </a:r>
            <a:r>
              <a:rPr lang="en-US" sz="2400" dirty="0">
                <a:solidFill>
                  <a:srgbClr val="000000"/>
                </a:solidFill>
              </a:rPr>
              <a:t>b</a:t>
            </a:r>
            <a:r>
              <a:rPr lang="en-US" sz="2400" dirty="0" smtClean="0">
                <a:solidFill>
                  <a:srgbClr val="000000"/>
                </a:solidFill>
              </a:rPr>
              <a:t>eekeepers</a:t>
            </a:r>
            <a:endParaRPr lang="en-US" sz="2400" dirty="0">
              <a:solidFill>
                <a:srgbClr val="000000"/>
              </a:solidFill>
            </a:endParaRPr>
          </a:p>
          <a:p>
            <a:pPr algn="l"/>
            <a:endParaRPr lang="en-US" sz="2400" dirty="0">
              <a:solidFill>
                <a:srgbClr val="000000"/>
              </a:solidFill>
            </a:endParaRPr>
          </a:p>
          <a:p>
            <a:pPr algn="l"/>
            <a:endParaRPr lang="en-US" sz="2400" dirty="0" smtClean="0">
              <a:solidFill>
                <a:srgbClr val="000000"/>
              </a:solidFill>
            </a:endParaRPr>
          </a:p>
          <a:p>
            <a:endParaRPr lang="en-US" sz="2400" dirty="0">
              <a:solidFill>
                <a:srgbClr val="FFFFFF"/>
              </a:solidFill>
            </a:endParaRPr>
          </a:p>
        </p:txBody>
      </p:sp>
      <p:pic>
        <p:nvPicPr>
          <p:cNvPr id="7" name="Picture 6"/>
          <p:cNvPicPr>
            <a:picLocks noChangeAspect="1"/>
          </p:cNvPicPr>
          <p:nvPr/>
        </p:nvPicPr>
        <p:blipFill>
          <a:blip r:embed="rId3"/>
          <a:stretch>
            <a:fillRect/>
          </a:stretch>
        </p:blipFill>
        <p:spPr>
          <a:xfrm>
            <a:off x="5768213" y="3104106"/>
            <a:ext cx="1707934" cy="1252484"/>
          </a:xfrm>
          <a:prstGeom prst="rect">
            <a:avLst/>
          </a:prstGeom>
        </p:spPr>
      </p:pic>
      <p:pic>
        <p:nvPicPr>
          <p:cNvPr id="8" name="Picture 7"/>
          <p:cNvPicPr>
            <a:picLocks noChangeAspect="1"/>
          </p:cNvPicPr>
          <p:nvPr/>
        </p:nvPicPr>
        <p:blipFill>
          <a:blip r:embed="rId4"/>
          <a:stretch>
            <a:fillRect/>
          </a:stretch>
        </p:blipFill>
        <p:spPr>
          <a:xfrm>
            <a:off x="5805719" y="4750451"/>
            <a:ext cx="1707934" cy="527907"/>
          </a:xfrm>
          <a:prstGeom prst="rect">
            <a:avLst/>
          </a:prstGeom>
        </p:spPr>
      </p:pic>
      <p:pic>
        <p:nvPicPr>
          <p:cNvPr id="9" name="Picture 8"/>
          <p:cNvPicPr>
            <a:picLocks noChangeAspect="1"/>
          </p:cNvPicPr>
          <p:nvPr/>
        </p:nvPicPr>
        <p:blipFill>
          <a:blip r:embed="rId5"/>
          <a:stretch>
            <a:fillRect/>
          </a:stretch>
        </p:blipFill>
        <p:spPr>
          <a:xfrm>
            <a:off x="4670686" y="3882676"/>
            <a:ext cx="963019" cy="1735550"/>
          </a:xfrm>
          <a:prstGeom prst="rect">
            <a:avLst/>
          </a:prstGeom>
        </p:spPr>
      </p:pic>
      <p:pic>
        <p:nvPicPr>
          <p:cNvPr id="10" name="Picture 9"/>
          <p:cNvPicPr>
            <a:picLocks noChangeAspect="1"/>
          </p:cNvPicPr>
          <p:nvPr/>
        </p:nvPicPr>
        <p:blipFill>
          <a:blip r:embed="rId6"/>
          <a:stretch>
            <a:fillRect/>
          </a:stretch>
        </p:blipFill>
        <p:spPr>
          <a:xfrm>
            <a:off x="4895413" y="5784600"/>
            <a:ext cx="3896794" cy="71910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57161" y="590756"/>
            <a:ext cx="1820893" cy="1820893"/>
          </a:xfrm>
          <a:prstGeom prst="rect">
            <a:avLst/>
          </a:prstGeom>
        </p:spPr>
      </p:pic>
      <p:pic>
        <p:nvPicPr>
          <p:cNvPr id="12" name="Picture 11"/>
          <p:cNvPicPr>
            <a:picLocks noChangeAspect="1"/>
          </p:cNvPicPr>
          <p:nvPr/>
        </p:nvPicPr>
        <p:blipFill>
          <a:blip r:embed="rId8"/>
          <a:stretch>
            <a:fillRect/>
          </a:stretch>
        </p:blipFill>
        <p:spPr>
          <a:xfrm>
            <a:off x="4806416" y="2467899"/>
            <a:ext cx="828664" cy="1081407"/>
          </a:xfrm>
          <a:prstGeom prst="rect">
            <a:avLst/>
          </a:prstGeom>
        </p:spPr>
      </p:pic>
      <p:sp>
        <p:nvSpPr>
          <p:cNvPr id="13" name="TextBox 12"/>
          <p:cNvSpPr txBox="1"/>
          <p:nvPr/>
        </p:nvSpPr>
        <p:spPr>
          <a:xfrm>
            <a:off x="6033649" y="2415920"/>
            <a:ext cx="2844311" cy="646331"/>
          </a:xfrm>
          <a:prstGeom prst="rect">
            <a:avLst/>
          </a:prstGeom>
          <a:solidFill>
            <a:srgbClr val="FFFFFF"/>
          </a:solidFill>
        </p:spPr>
        <p:txBody>
          <a:bodyPr wrap="none" rtlCol="0">
            <a:spAutoFit/>
          </a:bodyPr>
          <a:lstStyle/>
          <a:p>
            <a:r>
              <a:rPr lang="en-US" dirty="0" err="1" smtClean="0">
                <a:solidFill>
                  <a:srgbClr val="000000"/>
                </a:solidFill>
              </a:rPr>
              <a:t>Fabri</a:t>
            </a:r>
            <a:r>
              <a:rPr lang="en-US" dirty="0" smtClean="0">
                <a:solidFill>
                  <a:srgbClr val="000000"/>
                </a:solidFill>
              </a:rPr>
              <a:t> </a:t>
            </a:r>
            <a:r>
              <a:rPr lang="en-US" dirty="0" err="1" smtClean="0">
                <a:solidFill>
                  <a:srgbClr val="000000"/>
                </a:solidFill>
              </a:rPr>
              <a:t>Fialho</a:t>
            </a:r>
            <a:r>
              <a:rPr lang="en-US" dirty="0" smtClean="0">
                <a:solidFill>
                  <a:srgbClr val="000000"/>
                </a:solidFill>
              </a:rPr>
              <a:t> Research Award</a:t>
            </a:r>
          </a:p>
          <a:p>
            <a:r>
              <a:rPr lang="en-US" dirty="0" smtClean="0">
                <a:solidFill>
                  <a:srgbClr val="000000"/>
                </a:solidFill>
              </a:rPr>
              <a:t>Ronald </a:t>
            </a:r>
            <a:r>
              <a:rPr lang="en-US" dirty="0" err="1" smtClean="0">
                <a:solidFill>
                  <a:srgbClr val="000000"/>
                </a:solidFill>
              </a:rPr>
              <a:t>Suiter</a:t>
            </a:r>
            <a:r>
              <a:rPr lang="en-US" dirty="0" smtClean="0">
                <a:solidFill>
                  <a:srgbClr val="000000"/>
                </a:solidFill>
              </a:rPr>
              <a:t> Travel Prize</a:t>
            </a:r>
          </a:p>
        </p:txBody>
      </p:sp>
      <p:pic>
        <p:nvPicPr>
          <p:cNvPr id="14" name="Picture 13"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6318" y="590756"/>
            <a:ext cx="1781548" cy="1586924"/>
          </a:xfrm>
          <a:prstGeom prst="rect">
            <a:avLst/>
          </a:prstGeom>
        </p:spPr>
      </p:pic>
      <p:pic>
        <p:nvPicPr>
          <p:cNvPr id="15" name="Picture 14"/>
          <p:cNvPicPr>
            <a:picLocks noChangeAspect="1"/>
          </p:cNvPicPr>
          <p:nvPr/>
        </p:nvPicPr>
        <p:blipFill>
          <a:blip r:embed="rId10"/>
          <a:stretch>
            <a:fillRect/>
          </a:stretch>
        </p:blipFill>
        <p:spPr>
          <a:xfrm>
            <a:off x="7558482" y="3206621"/>
            <a:ext cx="1481558" cy="1039480"/>
          </a:xfrm>
          <a:prstGeom prst="rect">
            <a:avLst/>
          </a:prstGeom>
        </p:spPr>
      </p:pic>
      <p:pic>
        <p:nvPicPr>
          <p:cNvPr id="2" name="Picture 1" descr="download.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0746" y="4356590"/>
            <a:ext cx="1212428" cy="1185722"/>
          </a:xfrm>
          <a:prstGeom prst="rect">
            <a:avLst/>
          </a:prstGeom>
        </p:spPr>
      </p:pic>
      <p:pic>
        <p:nvPicPr>
          <p:cNvPr id="16" name="Picture 15" descr="download.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17841" y="1347980"/>
            <a:ext cx="2439320" cy="829700"/>
          </a:xfrm>
          <a:prstGeom prst="rect">
            <a:avLst/>
          </a:prstGeom>
        </p:spPr>
      </p:pic>
    </p:spTree>
    <p:extLst>
      <p:ext uri="{BB962C8B-B14F-4D97-AF65-F5344CB8AC3E}">
        <p14:creationId xmlns:p14="http://schemas.microsoft.com/office/powerpoint/2010/main" val="20383669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635031" y="303302"/>
            <a:ext cx="5890583" cy="830997"/>
          </a:xfrm>
          <a:prstGeom prst="rect">
            <a:avLst/>
          </a:prstGeom>
          <a:solidFill>
            <a:srgbClr val="FFFFFF"/>
          </a:solidFill>
        </p:spPr>
        <p:txBody>
          <a:bodyPr wrap="square">
            <a:spAutoFit/>
          </a:bodyPr>
          <a:lstStyle/>
          <a:p>
            <a:r>
              <a:rPr lang="en-US" sz="2400" dirty="0" smtClean="0"/>
              <a:t>More DWV infected Bumble bees in Sites with High Honey Bee Viral Loads</a:t>
            </a:r>
            <a:endParaRPr lang="en-US" sz="2400" dirty="0"/>
          </a:p>
        </p:txBody>
      </p:sp>
      <p:sp>
        <p:nvSpPr>
          <p:cNvPr id="8" name="Rectangle 7"/>
          <p:cNvSpPr/>
          <p:nvPr/>
        </p:nvSpPr>
        <p:spPr>
          <a:xfrm>
            <a:off x="2267462" y="1398479"/>
            <a:ext cx="5042351" cy="7014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descr="Macintosh HD:Users:samanthaalger:Desktop:Chapter 1 Prevlance:figures:HB_DWV_prev.jpeg"/>
          <p:cNvPicPr/>
          <p:nvPr/>
        </p:nvPicPr>
        <p:blipFill>
          <a:blip r:embed="rId3">
            <a:extLst>
              <a:ext uri="{28A0092B-C50C-407E-A947-70E740481C1C}">
                <a14:useLocalDpi xmlns:a14="http://schemas.microsoft.com/office/drawing/2010/main" val="0"/>
              </a:ext>
            </a:extLst>
          </a:blip>
          <a:srcRect/>
          <a:stretch>
            <a:fillRect/>
          </a:stretch>
        </p:blipFill>
        <p:spPr bwMode="auto">
          <a:xfrm>
            <a:off x="1160251" y="1398479"/>
            <a:ext cx="7232834" cy="5043192"/>
          </a:xfrm>
          <a:prstGeom prst="rect">
            <a:avLst/>
          </a:prstGeom>
          <a:noFill/>
          <a:ln>
            <a:noFill/>
          </a:ln>
        </p:spPr>
      </p:pic>
    </p:spTree>
    <p:extLst>
      <p:ext uri="{BB962C8B-B14F-4D97-AF65-F5344CB8AC3E}">
        <p14:creationId xmlns:p14="http://schemas.microsoft.com/office/powerpoint/2010/main" val="33854615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186745"/>
            <a:ext cx="8603453" cy="6555642"/>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lvl="3"/>
            <a:r>
              <a:rPr lang="en-US" sz="2800" b="1" dirty="0" smtClean="0"/>
              <a:t>BQCV (75%), DWV (8%) </a:t>
            </a:r>
          </a:p>
          <a:p>
            <a:pPr marL="285750" lvl="3" indent="-285750">
              <a:buFont typeface="Arial"/>
              <a:buChar char="•"/>
            </a:pPr>
            <a:r>
              <a:rPr lang="en-US" sz="2800" dirty="0"/>
              <a:t>Are RNA viruses replicating in bumble bee hosts</a:t>
            </a:r>
            <a:r>
              <a:rPr lang="en-US" sz="2800" dirty="0" smtClean="0"/>
              <a:t>?</a:t>
            </a:r>
          </a:p>
          <a:p>
            <a:pPr marL="0" lvl="3"/>
            <a:r>
              <a:rPr lang="en-US" sz="2800" b="1" dirty="0"/>
              <a:t>	</a:t>
            </a:r>
            <a:r>
              <a:rPr lang="en-US" sz="2800" b="1" dirty="0" smtClean="0"/>
              <a:t>		YES- Both viruses, both species</a:t>
            </a:r>
            <a:endParaRPr lang="en-US" sz="2800" b="1" dirty="0"/>
          </a:p>
          <a:p>
            <a:pPr marL="285750" indent="-285750">
              <a:buFont typeface="Arial"/>
              <a:buChar char="•"/>
            </a:pPr>
            <a:r>
              <a:rPr lang="en-US" sz="2800" dirty="0" smtClean="0"/>
              <a:t>Is there evidence for disease spillover from managed honey bees? </a:t>
            </a:r>
          </a:p>
          <a:p>
            <a:pPr lvl="3"/>
            <a:r>
              <a:rPr lang="en-US" sz="2800" b="1"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dirty="0"/>
              <a:t>What is the role of </a:t>
            </a:r>
            <a:r>
              <a:rPr lang="en-US" sz="2800" dirty="0" smtClean="0"/>
              <a:t>flowers </a:t>
            </a:r>
            <a:r>
              <a:rPr lang="en-US" sz="2800" dirty="0"/>
              <a:t>in virus transmission</a:t>
            </a:r>
            <a:r>
              <a:rPr lang="en-US" sz="2800" dirty="0" smtClean="0"/>
              <a:t>?</a:t>
            </a:r>
          </a:p>
          <a:p>
            <a:endParaRPr lang="en-US" sz="2800" dirty="0"/>
          </a:p>
          <a:p>
            <a:pPr lvl="3"/>
            <a:endParaRPr lang="en-US" sz="2800" b="1" dirty="0" smtClean="0"/>
          </a:p>
          <a:p>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22315253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186745"/>
            <a:ext cx="8603453" cy="6555642"/>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lvl="3"/>
            <a:r>
              <a:rPr lang="en-US" sz="2800" dirty="0" smtClean="0"/>
              <a:t>BQCV (75%), DWV (8%) </a:t>
            </a:r>
          </a:p>
          <a:p>
            <a:pPr marL="285750" lvl="3" indent="-285750">
              <a:buFont typeface="Arial"/>
              <a:buChar char="•"/>
            </a:pPr>
            <a:r>
              <a:rPr lang="en-US" sz="2800" dirty="0"/>
              <a:t>Are RNA viruses replicating in bumble bee hosts</a:t>
            </a:r>
            <a:r>
              <a:rPr lang="en-US" sz="2800" dirty="0" smtClean="0"/>
              <a:t>?</a:t>
            </a:r>
          </a:p>
          <a:p>
            <a:pPr marL="0" lvl="3"/>
            <a:r>
              <a:rPr lang="en-US" sz="2800" dirty="0"/>
              <a:t>	</a:t>
            </a:r>
            <a:r>
              <a:rPr lang="en-US" sz="2800" dirty="0" smtClean="0"/>
              <a:t>		YES- Both viruses, both species</a:t>
            </a:r>
            <a:endParaRPr lang="en-US" sz="2800" dirty="0"/>
          </a:p>
          <a:p>
            <a:pPr marL="285750" indent="-285750">
              <a:buFont typeface="Arial"/>
              <a:buChar char="•"/>
            </a:pPr>
            <a:r>
              <a:rPr lang="en-US" sz="2800" dirty="0" smtClean="0"/>
              <a:t>Is there evidence for disease spillover from managed honey bees? </a:t>
            </a:r>
          </a:p>
          <a:p>
            <a:pPr lvl="3"/>
            <a:r>
              <a:rPr lang="en-US" sz="2800" dirty="0" smtClean="0"/>
              <a:t>YES- bumble bees are more likely to be infected when caught near an apiary and when the apiary has high viral loads</a:t>
            </a:r>
          </a:p>
          <a:p>
            <a:r>
              <a:rPr lang="en-US" sz="2800" b="1" dirty="0"/>
              <a:t>Part II. </a:t>
            </a:r>
          </a:p>
          <a:p>
            <a:pPr marL="285750" indent="-285750">
              <a:buFont typeface="Arial"/>
              <a:buChar char="•"/>
            </a:pPr>
            <a:r>
              <a:rPr lang="en-US" sz="2800" b="1" dirty="0"/>
              <a:t>What is the role of </a:t>
            </a:r>
            <a:r>
              <a:rPr lang="en-US" sz="2800" b="1" dirty="0" smtClean="0"/>
              <a:t>flowers </a:t>
            </a:r>
            <a:r>
              <a:rPr lang="en-US" sz="2800" b="1" dirty="0"/>
              <a:t>in virus transmission</a:t>
            </a:r>
            <a:r>
              <a:rPr lang="en-US" sz="2800" b="1" dirty="0" smtClean="0"/>
              <a:t>?</a:t>
            </a:r>
          </a:p>
          <a:p>
            <a:endParaRPr lang="en-US" sz="2800" dirty="0"/>
          </a:p>
          <a:p>
            <a:pPr lvl="3"/>
            <a:endParaRPr lang="en-US" sz="2800" b="1" dirty="0" smtClean="0"/>
          </a:p>
          <a:p>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27789630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198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7" name="Picture 6" descr="IMG_693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8494" y="3106643"/>
            <a:ext cx="3325529" cy="3595195"/>
          </a:xfrm>
          <a:prstGeom prst="rect">
            <a:avLst/>
          </a:prstGeom>
        </p:spPr>
      </p:pic>
      <p:pic>
        <p:nvPicPr>
          <p:cNvPr id="8" name="Picture 7" descr="insects_bumblebee_rsz_wiki-522x40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9" name="Straight Arrow Connector 8"/>
          <p:cNvCxnSpPr/>
          <p:nvPr/>
        </p:nvCxnSpPr>
        <p:spPr>
          <a:xfrm flipV="1">
            <a:off x="3814023" y="1744123"/>
            <a:ext cx="1967620" cy="136252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94722" y="3282720"/>
            <a:ext cx="612517" cy="1200329"/>
          </a:xfrm>
          <a:prstGeom prst="rect">
            <a:avLst/>
          </a:prstGeom>
          <a:noFill/>
        </p:spPr>
        <p:txBody>
          <a:bodyPr wrap="none" rtlCol="0">
            <a:spAutoFit/>
          </a:bodyPr>
          <a:lstStyle/>
          <a:p>
            <a:r>
              <a:rPr lang="en-US" sz="7200" dirty="0" smtClean="0"/>
              <a:t>?</a:t>
            </a:r>
            <a:endParaRPr lang="en-US" sz="7200" dirty="0"/>
          </a:p>
        </p:txBody>
      </p:sp>
      <p:pic>
        <p:nvPicPr>
          <p:cNvPr id="2" name="Picture 1" descr="oliver-b-_blog-image-100533656-primary.idg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00" y="3447397"/>
            <a:ext cx="3614871" cy="2407971"/>
          </a:xfrm>
          <a:prstGeom prst="rect">
            <a:avLst/>
          </a:prstGeom>
        </p:spPr>
      </p:pic>
    </p:spTree>
    <p:extLst>
      <p:ext uri="{BB962C8B-B14F-4D97-AF65-F5344CB8AC3E}">
        <p14:creationId xmlns:p14="http://schemas.microsoft.com/office/powerpoint/2010/main" val="3969114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IMG_687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753" y="962526"/>
            <a:ext cx="6541616" cy="4906211"/>
          </a:xfrm>
          <a:prstGeom prst="rect">
            <a:avLst/>
          </a:prstGeom>
        </p:spPr>
      </p:pic>
    </p:spTree>
    <p:extLst>
      <p:ext uri="{BB962C8B-B14F-4D97-AF65-F5344CB8AC3E}">
        <p14:creationId xmlns:p14="http://schemas.microsoft.com/office/powerpoint/2010/main" val="11466271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7" name="Rectangle 6"/>
          <p:cNvSpPr/>
          <p:nvPr/>
        </p:nvSpPr>
        <p:spPr>
          <a:xfrm>
            <a:off x="899768" y="312499"/>
            <a:ext cx="6715827" cy="461665"/>
          </a:xfrm>
          <a:prstGeom prst="rect">
            <a:avLst/>
          </a:prstGeom>
          <a:solidFill>
            <a:srgbClr val="FFFFFF"/>
          </a:solidFill>
        </p:spPr>
        <p:txBody>
          <a:bodyPr wrap="square">
            <a:spAutoFit/>
          </a:bodyPr>
          <a:lstStyle/>
          <a:p>
            <a:r>
              <a:rPr lang="en-US" sz="2400" dirty="0" smtClean="0"/>
              <a:t>Viruses detected on </a:t>
            </a:r>
            <a:r>
              <a:rPr lang="en-US" sz="2400" dirty="0"/>
              <a:t>p</a:t>
            </a:r>
            <a:r>
              <a:rPr lang="en-US" sz="2400" dirty="0" smtClean="0"/>
              <a:t>lants collected only in apiaries!</a:t>
            </a:r>
            <a:endParaRPr lang="en-US" sz="2400" dirty="0"/>
          </a:p>
        </p:txBody>
      </p:sp>
      <p:pic>
        <p:nvPicPr>
          <p:cNvPr id="6" name="Picture 5" descr="FieldPlantsApiar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23" y="898149"/>
            <a:ext cx="6238581" cy="5682088"/>
          </a:xfrm>
          <a:prstGeom prst="rect">
            <a:avLst/>
          </a:prstGeom>
          <a:solidFill>
            <a:schemeClr val="bg1"/>
          </a:solidFill>
        </p:spPr>
      </p:pic>
      <p:pic>
        <p:nvPicPr>
          <p:cNvPr id="8" name="Picture 7"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2404" y="2197728"/>
            <a:ext cx="1811597" cy="1293998"/>
          </a:xfrm>
          <a:prstGeom prst="rect">
            <a:avLst/>
          </a:prstGeom>
        </p:spPr>
      </p:pic>
      <p:pic>
        <p:nvPicPr>
          <p:cNvPr id="9" name="Picture 8" descr="common-milkweed_0627_160449.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7911" y="3491726"/>
            <a:ext cx="1476089" cy="1968119"/>
          </a:xfrm>
          <a:prstGeom prst="rect">
            <a:avLst/>
          </a:prstGeom>
        </p:spPr>
      </p:pic>
      <p:pic>
        <p:nvPicPr>
          <p:cNvPr id="10" name="Picture 9" descr="purple-bee-bal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930" y="5459845"/>
            <a:ext cx="1980070" cy="1316824"/>
          </a:xfrm>
          <a:prstGeom prst="rect">
            <a:avLst/>
          </a:prstGeom>
        </p:spPr>
      </p:pic>
      <p:pic>
        <p:nvPicPr>
          <p:cNvPr id="2" name="Picture 1" descr="white-sweet-clover_0725_16041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2264" y="590692"/>
            <a:ext cx="1205277" cy="1607036"/>
          </a:xfrm>
          <a:prstGeom prst="rect">
            <a:avLst/>
          </a:prstGeom>
        </p:spPr>
      </p:pic>
    </p:spTree>
    <p:extLst>
      <p:ext uri="{BB962C8B-B14F-4D97-AF65-F5344CB8AC3E}">
        <p14:creationId xmlns:p14="http://schemas.microsoft.com/office/powerpoint/2010/main" val="3739753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IMG_5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01" y="417073"/>
            <a:ext cx="8110940" cy="6083205"/>
          </a:xfrm>
          <a:prstGeom prst="rect">
            <a:avLst/>
          </a:prstGeom>
        </p:spPr>
      </p:pic>
    </p:spTree>
    <p:extLst>
      <p:ext uri="{BB962C8B-B14F-4D97-AF65-F5344CB8AC3E}">
        <p14:creationId xmlns:p14="http://schemas.microsoft.com/office/powerpoint/2010/main" val="474337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50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85" y="136074"/>
            <a:ext cx="4209143" cy="3156858"/>
          </a:xfrm>
          <a:prstGeom prst="rect">
            <a:avLst/>
          </a:prstGeom>
        </p:spPr>
      </p:pic>
      <p:pic>
        <p:nvPicPr>
          <p:cNvPr id="7" name="Picture 6" descr="IMG_504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143" y="190504"/>
            <a:ext cx="4136571" cy="3102428"/>
          </a:xfrm>
          <a:prstGeom prst="rect">
            <a:avLst/>
          </a:prstGeom>
        </p:spPr>
      </p:pic>
      <p:pic>
        <p:nvPicPr>
          <p:cNvPr id="8" name="Picture 7" descr="IMG_504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571" y="3492501"/>
            <a:ext cx="4209143" cy="3156857"/>
          </a:xfrm>
          <a:prstGeom prst="rect">
            <a:avLst/>
          </a:prstGeom>
        </p:spPr>
      </p:pic>
    </p:spTree>
    <p:extLst>
      <p:ext uri="{BB962C8B-B14F-4D97-AF65-F5344CB8AC3E}">
        <p14:creationId xmlns:p14="http://schemas.microsoft.com/office/powerpoint/2010/main" val="25938048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9" name="Picture 8" descr="IMG_5053.JPG"/>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184774" y="161353"/>
            <a:ext cx="6326554" cy="2517304"/>
          </a:xfrm>
          <a:prstGeom prst="rect">
            <a:avLst/>
          </a:prstGeom>
        </p:spPr>
      </p:pic>
      <p:pic>
        <p:nvPicPr>
          <p:cNvPr id="12" name="Picture 11" descr="IMG_5094 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222" y="3157689"/>
            <a:ext cx="4586625" cy="3439969"/>
          </a:xfrm>
          <a:prstGeom prst="rect">
            <a:avLst/>
          </a:prstGeom>
        </p:spPr>
      </p:pic>
      <p:pic>
        <p:nvPicPr>
          <p:cNvPr id="6" name="Picture 5" descr="IMG_5060.JPG"/>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422847" y="732342"/>
            <a:ext cx="1856118" cy="2216515"/>
          </a:xfrm>
          <a:prstGeom prst="rect">
            <a:avLst/>
          </a:prstGeom>
        </p:spPr>
      </p:pic>
    </p:spTree>
    <p:extLst>
      <p:ext uri="{BB962C8B-B14F-4D97-AF65-F5344CB8AC3E}">
        <p14:creationId xmlns:p14="http://schemas.microsoft.com/office/powerpoint/2010/main" val="22399650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899768" y="312499"/>
            <a:ext cx="7482232" cy="461665"/>
          </a:xfrm>
          <a:prstGeom prst="rect">
            <a:avLst/>
          </a:prstGeom>
          <a:solidFill>
            <a:srgbClr val="FFFFFF"/>
          </a:solidFill>
        </p:spPr>
        <p:txBody>
          <a:bodyPr wrap="square">
            <a:spAutoFit/>
          </a:bodyPr>
          <a:lstStyle/>
          <a:p>
            <a:r>
              <a:rPr lang="en-US" sz="2400" dirty="0" smtClean="0"/>
              <a:t>Viruses detected </a:t>
            </a:r>
            <a:r>
              <a:rPr lang="en-US" sz="2400" dirty="0" smtClean="0"/>
              <a:t>on </a:t>
            </a:r>
            <a:r>
              <a:rPr lang="en-US" sz="2400" dirty="0" smtClean="0"/>
              <a:t>plants visited by honeybees</a:t>
            </a:r>
            <a:endParaRPr lang="en-US" sz="2400" dirty="0"/>
          </a:p>
        </p:txBody>
      </p:sp>
      <p:pic>
        <p:nvPicPr>
          <p:cNvPr id="2" name="Picture 1" descr="PlantTransEagleHillPr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832" y="1147302"/>
            <a:ext cx="6487573" cy="5134205"/>
          </a:xfrm>
          <a:prstGeom prst="rect">
            <a:avLst/>
          </a:prstGeom>
        </p:spPr>
      </p:pic>
    </p:spTree>
    <p:extLst>
      <p:ext uri="{BB962C8B-B14F-4D97-AF65-F5344CB8AC3E}">
        <p14:creationId xmlns:p14="http://schemas.microsoft.com/office/powerpoint/2010/main" val="2841703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Bees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6" y="1069539"/>
            <a:ext cx="9151676" cy="4781751"/>
          </a:xfrm>
          <a:prstGeom prst="rect">
            <a:avLst/>
          </a:prstGeom>
        </p:spPr>
      </p:pic>
      <p:sp>
        <p:nvSpPr>
          <p:cNvPr id="6" name="TextBox 5"/>
          <p:cNvSpPr txBox="1"/>
          <p:nvPr/>
        </p:nvSpPr>
        <p:spPr>
          <a:xfrm>
            <a:off x="8155288" y="5807108"/>
            <a:ext cx="869499" cy="369332"/>
          </a:xfrm>
          <a:prstGeom prst="rect">
            <a:avLst/>
          </a:prstGeom>
          <a:noFill/>
        </p:spPr>
        <p:txBody>
          <a:bodyPr wrap="none" rtlCol="0">
            <a:spAutoFit/>
          </a:bodyPr>
          <a:lstStyle/>
          <a:p>
            <a:r>
              <a:rPr lang="en-US" dirty="0" err="1">
                <a:solidFill>
                  <a:srgbClr val="FFFFFF"/>
                </a:solidFill>
              </a:rPr>
              <a:t>e</a:t>
            </a:r>
            <a:r>
              <a:rPr lang="en-US" dirty="0" err="1" smtClean="0">
                <a:solidFill>
                  <a:srgbClr val="FFFFFF"/>
                </a:solidFill>
              </a:rPr>
              <a:t>sa.org</a:t>
            </a:r>
            <a:endParaRPr lang="en-US" dirty="0">
              <a:solidFill>
                <a:srgbClr val="FFFFFF"/>
              </a:solidFill>
            </a:endParaRPr>
          </a:p>
        </p:txBody>
      </p:sp>
    </p:spTree>
    <p:extLst>
      <p:ext uri="{BB962C8B-B14F-4D97-AF65-F5344CB8AC3E}">
        <p14:creationId xmlns:p14="http://schemas.microsoft.com/office/powerpoint/2010/main" val="1316296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2587333" y="4656030"/>
            <a:ext cx="4127452" cy="523220"/>
          </a:xfrm>
          <a:prstGeom prst="rect">
            <a:avLst/>
          </a:prstGeom>
          <a:noFill/>
        </p:spPr>
        <p:txBody>
          <a:bodyPr wrap="none" rtlCol="0">
            <a:spAutoFit/>
          </a:bodyPr>
          <a:lstStyle/>
          <a:p>
            <a:r>
              <a:rPr lang="en-US" sz="2800" dirty="0" smtClean="0"/>
              <a:t>Does plant species matter?</a:t>
            </a:r>
          </a:p>
        </p:txBody>
      </p:sp>
      <p:pic>
        <p:nvPicPr>
          <p:cNvPr id="9" name="Picture 8" descr="IMG_5175.JPG"/>
          <p:cNvPicPr>
            <a:picLocks noChangeAspect="1"/>
          </p:cNvPicPr>
          <p:nvPr/>
        </p:nvPicPr>
        <p:blipFill rotWithShape="1">
          <a:blip r:embed="rId4">
            <a:extLst>
              <a:ext uri="{28A0092B-C50C-407E-A947-70E740481C1C}">
                <a14:useLocalDpi xmlns:a14="http://schemas.microsoft.com/office/drawing/2010/main" val="0"/>
              </a:ext>
            </a:extLst>
          </a:blip>
          <a:srcRect l="21146" t="11057" r="40632" b="30960"/>
          <a:stretch/>
        </p:blipFill>
        <p:spPr>
          <a:xfrm>
            <a:off x="155617" y="740701"/>
            <a:ext cx="2716059" cy="3090129"/>
          </a:xfrm>
          <a:prstGeom prst="rect">
            <a:avLst/>
          </a:prstGeom>
        </p:spPr>
      </p:pic>
      <p:pic>
        <p:nvPicPr>
          <p:cNvPr id="10" name="Picture 9" descr="IMG_5177.JPG"/>
          <p:cNvPicPr>
            <a:picLocks noChangeAspect="1"/>
          </p:cNvPicPr>
          <p:nvPr/>
        </p:nvPicPr>
        <p:blipFill rotWithShape="1">
          <a:blip r:embed="rId5">
            <a:extLst>
              <a:ext uri="{28A0092B-C50C-407E-A947-70E740481C1C}">
                <a14:useLocalDpi xmlns:a14="http://schemas.microsoft.com/office/drawing/2010/main" val="0"/>
              </a:ext>
            </a:extLst>
          </a:blip>
          <a:srcRect l="8293" t="24326" r="45063" b="17346"/>
          <a:stretch/>
        </p:blipFill>
        <p:spPr>
          <a:xfrm>
            <a:off x="3023326" y="740701"/>
            <a:ext cx="2931024" cy="2748886"/>
          </a:xfrm>
          <a:prstGeom prst="rect">
            <a:avLst/>
          </a:prstGeom>
        </p:spPr>
      </p:pic>
      <p:pic>
        <p:nvPicPr>
          <p:cNvPr id="11" name="Picture 10" descr="IMG_5181.JPG"/>
          <p:cNvPicPr>
            <a:picLocks noChangeAspect="1"/>
          </p:cNvPicPr>
          <p:nvPr/>
        </p:nvPicPr>
        <p:blipFill rotWithShape="1">
          <a:blip r:embed="rId6">
            <a:extLst>
              <a:ext uri="{28A0092B-C50C-407E-A947-70E740481C1C}">
                <a14:useLocalDpi xmlns:a14="http://schemas.microsoft.com/office/drawing/2010/main" val="0"/>
              </a:ext>
            </a:extLst>
          </a:blip>
          <a:srcRect l="49339" t="14927" r="4846" b="22322"/>
          <a:stretch/>
        </p:blipFill>
        <p:spPr>
          <a:xfrm>
            <a:off x="6095891" y="534851"/>
            <a:ext cx="2876391" cy="2954736"/>
          </a:xfrm>
          <a:prstGeom prst="rect">
            <a:avLst/>
          </a:prstGeom>
        </p:spPr>
      </p:pic>
    </p:spTree>
    <p:extLst>
      <p:ext uri="{BB962C8B-B14F-4D97-AF65-F5344CB8AC3E}">
        <p14:creationId xmlns:p14="http://schemas.microsoft.com/office/powerpoint/2010/main" val="207763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plantTransPlantsNoDiver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087" y="818956"/>
            <a:ext cx="6394771" cy="5824345"/>
          </a:xfrm>
          <a:prstGeom prst="rect">
            <a:avLst/>
          </a:prstGeom>
          <a:solidFill>
            <a:schemeClr val="bg1"/>
          </a:solidFill>
        </p:spPr>
      </p:pic>
    </p:spTree>
    <p:extLst>
      <p:ext uri="{BB962C8B-B14F-4D97-AF65-F5344CB8AC3E}">
        <p14:creationId xmlns:p14="http://schemas.microsoft.com/office/powerpoint/2010/main" val="10456932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2" name="TextBox 1"/>
          <p:cNvSpPr txBox="1"/>
          <p:nvPr/>
        </p:nvSpPr>
        <p:spPr>
          <a:xfrm>
            <a:off x="1080520" y="4695727"/>
            <a:ext cx="6991793" cy="523220"/>
          </a:xfrm>
          <a:prstGeom prst="rect">
            <a:avLst/>
          </a:prstGeom>
          <a:solidFill>
            <a:srgbClr val="FFFFFF"/>
          </a:solidFill>
        </p:spPr>
        <p:txBody>
          <a:bodyPr wrap="none" rtlCol="0">
            <a:spAutoFit/>
          </a:bodyPr>
          <a:lstStyle/>
          <a:p>
            <a:r>
              <a:rPr lang="en-US" sz="2800" dirty="0" smtClean="0"/>
              <a:t>What about visitation rates and foraging time?</a:t>
            </a:r>
          </a:p>
        </p:txBody>
      </p:sp>
      <p:pic>
        <p:nvPicPr>
          <p:cNvPr id="9" name="Picture 8" descr="IMG_5175.JPG"/>
          <p:cNvPicPr>
            <a:picLocks noChangeAspect="1"/>
          </p:cNvPicPr>
          <p:nvPr/>
        </p:nvPicPr>
        <p:blipFill rotWithShape="1">
          <a:blip r:embed="rId4">
            <a:extLst>
              <a:ext uri="{28A0092B-C50C-407E-A947-70E740481C1C}">
                <a14:useLocalDpi xmlns:a14="http://schemas.microsoft.com/office/drawing/2010/main" val="0"/>
              </a:ext>
            </a:extLst>
          </a:blip>
          <a:srcRect l="21146" t="11057" r="40632" b="30960"/>
          <a:stretch/>
        </p:blipFill>
        <p:spPr>
          <a:xfrm>
            <a:off x="155617" y="740701"/>
            <a:ext cx="2716059" cy="3090129"/>
          </a:xfrm>
          <a:prstGeom prst="rect">
            <a:avLst/>
          </a:prstGeom>
        </p:spPr>
      </p:pic>
      <p:pic>
        <p:nvPicPr>
          <p:cNvPr id="10" name="Picture 9" descr="IMG_5177.JPG"/>
          <p:cNvPicPr>
            <a:picLocks noChangeAspect="1"/>
          </p:cNvPicPr>
          <p:nvPr/>
        </p:nvPicPr>
        <p:blipFill rotWithShape="1">
          <a:blip r:embed="rId5">
            <a:extLst>
              <a:ext uri="{28A0092B-C50C-407E-A947-70E740481C1C}">
                <a14:useLocalDpi xmlns:a14="http://schemas.microsoft.com/office/drawing/2010/main" val="0"/>
              </a:ext>
            </a:extLst>
          </a:blip>
          <a:srcRect l="8293" t="24326" r="45063" b="17346"/>
          <a:stretch/>
        </p:blipFill>
        <p:spPr>
          <a:xfrm>
            <a:off x="3023326" y="740701"/>
            <a:ext cx="2931024" cy="2748886"/>
          </a:xfrm>
          <a:prstGeom prst="rect">
            <a:avLst/>
          </a:prstGeom>
        </p:spPr>
      </p:pic>
      <p:pic>
        <p:nvPicPr>
          <p:cNvPr id="11" name="Picture 10" descr="IMG_5181.JPG"/>
          <p:cNvPicPr>
            <a:picLocks noChangeAspect="1"/>
          </p:cNvPicPr>
          <p:nvPr/>
        </p:nvPicPr>
        <p:blipFill rotWithShape="1">
          <a:blip r:embed="rId6">
            <a:extLst>
              <a:ext uri="{28A0092B-C50C-407E-A947-70E740481C1C}">
                <a14:useLocalDpi xmlns:a14="http://schemas.microsoft.com/office/drawing/2010/main" val="0"/>
              </a:ext>
            </a:extLst>
          </a:blip>
          <a:srcRect l="49339" t="14927" r="4846" b="22322"/>
          <a:stretch/>
        </p:blipFill>
        <p:spPr>
          <a:xfrm>
            <a:off x="6095891" y="534851"/>
            <a:ext cx="2876391" cy="2954736"/>
          </a:xfrm>
          <a:prstGeom prst="rect">
            <a:avLst/>
          </a:prstGeom>
        </p:spPr>
      </p:pic>
      <p:sp>
        <p:nvSpPr>
          <p:cNvPr id="3" name="TextBox 2"/>
          <p:cNvSpPr txBox="1"/>
          <p:nvPr/>
        </p:nvSpPr>
        <p:spPr>
          <a:xfrm>
            <a:off x="2042489" y="5820504"/>
            <a:ext cx="3099602" cy="646331"/>
          </a:xfrm>
          <a:prstGeom prst="rect">
            <a:avLst/>
          </a:prstGeom>
          <a:noFill/>
        </p:spPr>
        <p:txBody>
          <a:bodyPr wrap="none" rtlCol="0">
            <a:spAutoFit/>
          </a:bodyPr>
          <a:lstStyle/>
          <a:p>
            <a:r>
              <a:rPr lang="en-US" dirty="0" smtClean="0"/>
              <a:t>~ 3,500 visitations</a:t>
            </a:r>
          </a:p>
          <a:p>
            <a:r>
              <a:rPr lang="en-US" dirty="0" smtClean="0"/>
              <a:t>Over 30 hours of video footage</a:t>
            </a:r>
            <a:endParaRPr lang="en-US" dirty="0"/>
          </a:p>
        </p:txBody>
      </p:sp>
    </p:spTree>
    <p:extLst>
      <p:ext uri="{BB962C8B-B14F-4D97-AF65-F5344CB8AC3E}">
        <p14:creationId xmlns:p14="http://schemas.microsoft.com/office/powerpoint/2010/main" val="26224183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3" name="Picture 2" descr="DWVPlantVisita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3" y="760595"/>
            <a:ext cx="8272940" cy="5937635"/>
          </a:xfrm>
          <a:prstGeom prst="rect">
            <a:avLst/>
          </a:prstGeom>
        </p:spPr>
      </p:pic>
      <p:sp>
        <p:nvSpPr>
          <p:cNvPr id="14" name="Rectangle 13"/>
          <p:cNvSpPr/>
          <p:nvPr/>
        </p:nvSpPr>
        <p:spPr>
          <a:xfrm>
            <a:off x="1517664" y="312499"/>
            <a:ext cx="4749944" cy="461665"/>
          </a:xfrm>
          <a:prstGeom prst="rect">
            <a:avLst/>
          </a:prstGeom>
          <a:solidFill>
            <a:srgbClr val="FFFFFF"/>
          </a:solidFill>
        </p:spPr>
        <p:txBody>
          <a:bodyPr wrap="square">
            <a:spAutoFit/>
          </a:bodyPr>
          <a:lstStyle/>
          <a:p>
            <a:r>
              <a:rPr lang="en-US" sz="2400" dirty="0" smtClean="0"/>
              <a:t>DWV: Visitations and foraging time</a:t>
            </a:r>
            <a:endParaRPr lang="en-US" sz="2400" dirty="0"/>
          </a:p>
        </p:txBody>
      </p:sp>
    </p:spTree>
    <p:extLst>
      <p:ext uri="{BB962C8B-B14F-4D97-AF65-F5344CB8AC3E}">
        <p14:creationId xmlns:p14="http://schemas.microsoft.com/office/powerpoint/2010/main" val="33187490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517664" y="312499"/>
            <a:ext cx="4749944" cy="461665"/>
          </a:xfrm>
          <a:prstGeom prst="rect">
            <a:avLst/>
          </a:prstGeom>
          <a:solidFill>
            <a:srgbClr val="FFFFFF"/>
          </a:solidFill>
        </p:spPr>
        <p:txBody>
          <a:bodyPr wrap="square">
            <a:spAutoFit/>
          </a:bodyPr>
          <a:lstStyle/>
          <a:p>
            <a:r>
              <a:rPr lang="en-US" sz="2400" dirty="0" smtClean="0"/>
              <a:t>BQCV: Visitations and foraging time</a:t>
            </a:r>
            <a:endParaRPr lang="en-US" sz="2400" dirty="0"/>
          </a:p>
        </p:txBody>
      </p:sp>
      <p:pic>
        <p:nvPicPr>
          <p:cNvPr id="7" name="Picture 6" descr="BQCVVirusPlan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63" y="1073674"/>
            <a:ext cx="7744268" cy="5558198"/>
          </a:xfrm>
          <a:prstGeom prst="rect">
            <a:avLst/>
          </a:prstGeom>
        </p:spPr>
      </p:pic>
    </p:spTree>
    <p:extLst>
      <p:ext uri="{BB962C8B-B14F-4D97-AF65-F5344CB8AC3E}">
        <p14:creationId xmlns:p14="http://schemas.microsoft.com/office/powerpoint/2010/main" val="13743812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777274"/>
            <a:ext cx="8378645" cy="6801862"/>
          </a:xfrm>
          <a:prstGeom prst="rect">
            <a:avLst/>
          </a:prstGeom>
          <a:solidFill>
            <a:srgbClr val="FFFFFF"/>
          </a:solidFill>
        </p:spPr>
        <p:txBody>
          <a:bodyPr wrap="square" rtlCol="0">
            <a:spAutoFit/>
          </a:bodyPr>
          <a:lstStyle/>
          <a:p>
            <a:r>
              <a:rPr lang="en-US" sz="2400" dirty="0" smtClean="0"/>
              <a:t>Part I.</a:t>
            </a:r>
          </a:p>
          <a:p>
            <a:pPr marL="285750" indent="-285750">
              <a:buFont typeface="Arial"/>
              <a:buChar char="•"/>
            </a:pPr>
            <a:r>
              <a:rPr lang="en-US" sz="2400" dirty="0" smtClean="0"/>
              <a:t>What is the prevalence of RNA viruses in bumble bees</a:t>
            </a:r>
          </a:p>
          <a:p>
            <a:pPr lvl="3"/>
            <a:r>
              <a:rPr lang="en-US" sz="2400" dirty="0"/>
              <a:t>BQCV (75%), DWV (8%) </a:t>
            </a:r>
          </a:p>
          <a:p>
            <a:pPr marL="285750" lvl="3" indent="-285750">
              <a:buFont typeface="Arial"/>
              <a:buChar char="•"/>
            </a:pPr>
            <a:r>
              <a:rPr lang="en-US" sz="2400" dirty="0"/>
              <a:t>Are RNA viruses replicating in bumble bee hosts?</a:t>
            </a:r>
          </a:p>
          <a:p>
            <a:pPr marL="0" lvl="3"/>
            <a:r>
              <a:rPr lang="en-US" sz="2400" dirty="0"/>
              <a:t>			YES- Both viruses, both </a:t>
            </a:r>
            <a:r>
              <a:rPr lang="en-US" sz="2400" dirty="0" smtClean="0"/>
              <a:t>species</a:t>
            </a:r>
            <a:endParaRPr lang="en-US" sz="2400" dirty="0"/>
          </a:p>
          <a:p>
            <a:pPr marL="285750" indent="-285750">
              <a:buFont typeface="Arial"/>
              <a:buChar char="•"/>
            </a:pPr>
            <a:r>
              <a:rPr lang="en-US" sz="2400" dirty="0" smtClean="0"/>
              <a:t>Is there evidence for disease spillover from managed honey bees? </a:t>
            </a:r>
          </a:p>
          <a:p>
            <a:pPr lvl="3"/>
            <a:r>
              <a:rPr lang="en-US" sz="2400" dirty="0" smtClean="0"/>
              <a:t>Yes- bumble bees are more likely to be infected when caught near an apiary and when the apiary has high viral loads</a:t>
            </a:r>
          </a:p>
          <a:p>
            <a:r>
              <a:rPr lang="en-US" sz="2800" dirty="0"/>
              <a:t>Part II. </a:t>
            </a:r>
          </a:p>
          <a:p>
            <a:pPr marL="285750" indent="-285750">
              <a:buFont typeface="Arial"/>
              <a:buChar char="•"/>
            </a:pPr>
            <a:r>
              <a:rPr lang="en-US" sz="2800" dirty="0" smtClean="0"/>
              <a:t>What is the role of flowers in </a:t>
            </a:r>
            <a:r>
              <a:rPr lang="en-US" sz="2800" dirty="0"/>
              <a:t>disease transmission</a:t>
            </a:r>
            <a:r>
              <a:rPr lang="en-US" sz="2800" dirty="0" smtClean="0"/>
              <a:t>?</a:t>
            </a:r>
          </a:p>
          <a:p>
            <a:r>
              <a:rPr lang="en-US" sz="2800" b="1" dirty="0"/>
              <a:t>	</a:t>
            </a:r>
            <a:r>
              <a:rPr lang="en-US" sz="2800" b="1" dirty="0" smtClean="0"/>
              <a:t>		Bees can deposit viruses on flowers</a:t>
            </a:r>
          </a:p>
          <a:p>
            <a:r>
              <a:rPr lang="en-US" sz="2800" b="1" dirty="0"/>
              <a:t>	</a:t>
            </a:r>
            <a:r>
              <a:rPr lang="en-US" sz="2800" b="1" dirty="0" smtClean="0"/>
              <a:t>		Plant species and virus matter!</a:t>
            </a:r>
          </a:p>
          <a:p>
            <a:r>
              <a:rPr lang="en-US" sz="2800" b="1" dirty="0" smtClean="0"/>
              <a:t>			</a:t>
            </a:r>
          </a:p>
          <a:p>
            <a:pPr lvl="3"/>
            <a:endParaRPr lang="en-US" sz="2800" b="1" dirty="0" smtClean="0"/>
          </a:p>
          <a:p>
            <a:endParaRPr lang="en-US" sz="2800" dirty="0"/>
          </a:p>
        </p:txBody>
      </p:sp>
      <p:sp>
        <p:nvSpPr>
          <p:cNvPr id="6" name="TextBox 5"/>
          <p:cNvSpPr txBox="1"/>
          <p:nvPr/>
        </p:nvSpPr>
        <p:spPr>
          <a:xfrm>
            <a:off x="2919255" y="216137"/>
            <a:ext cx="3064085" cy="523220"/>
          </a:xfrm>
          <a:prstGeom prst="rect">
            <a:avLst/>
          </a:prstGeom>
          <a:noFill/>
        </p:spPr>
        <p:txBody>
          <a:bodyPr wrap="none" rtlCol="0">
            <a:spAutoFit/>
          </a:bodyPr>
          <a:lstStyle/>
          <a:p>
            <a:r>
              <a:rPr lang="en-US" sz="2800" dirty="0" smtClean="0"/>
              <a:t>Research Questions</a:t>
            </a:r>
            <a:endParaRPr lang="en-US" sz="2800" dirty="0"/>
          </a:p>
        </p:txBody>
      </p:sp>
    </p:spTree>
    <p:extLst>
      <p:ext uri="{BB962C8B-B14F-4D97-AF65-F5344CB8AC3E}">
        <p14:creationId xmlns:p14="http://schemas.microsoft.com/office/powerpoint/2010/main" val="1991591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7" y="-119007"/>
            <a:ext cx="2876393" cy="7201718"/>
          </a:xfrm>
          <a:prstGeom prst="ellipse">
            <a:avLst/>
          </a:prstGeom>
          <a:ln>
            <a:noFill/>
          </a:ln>
          <a:effectLst>
            <a:softEdge rad="112500"/>
          </a:effectLst>
        </p:spPr>
      </p:pic>
      <p:sp>
        <p:nvSpPr>
          <p:cNvPr id="3" name="TextBox 2"/>
          <p:cNvSpPr txBox="1"/>
          <p:nvPr/>
        </p:nvSpPr>
        <p:spPr>
          <a:xfrm>
            <a:off x="365545" y="496665"/>
            <a:ext cx="8264905" cy="1938992"/>
          </a:xfrm>
          <a:prstGeom prst="rect">
            <a:avLst/>
          </a:prstGeom>
          <a:solidFill>
            <a:srgbClr val="FFFFFF"/>
          </a:solidFill>
        </p:spPr>
        <p:txBody>
          <a:bodyPr wrap="square" rtlCol="0">
            <a:spAutoFit/>
          </a:bodyPr>
          <a:lstStyle/>
          <a:p>
            <a:r>
              <a:rPr lang="en-US" sz="2400" dirty="0" smtClean="0"/>
              <a:t>This Summer’s Questions</a:t>
            </a:r>
            <a:r>
              <a:rPr lang="mr-IN" sz="2400" dirty="0" smtClean="0"/>
              <a:t>…</a:t>
            </a:r>
            <a:endParaRPr lang="en-US" sz="2400" dirty="0" smtClean="0"/>
          </a:p>
          <a:p>
            <a:pPr marL="342900" indent="-342900">
              <a:buFont typeface="Arial"/>
              <a:buChar char="•"/>
            </a:pPr>
            <a:r>
              <a:rPr lang="en-US" sz="2400" dirty="0"/>
              <a:t>Can bees become infected after visiting an infected flower</a:t>
            </a:r>
            <a:r>
              <a:rPr lang="en-US" sz="2400" dirty="0" smtClean="0"/>
              <a:t>?</a:t>
            </a:r>
          </a:p>
          <a:p>
            <a:pPr marL="285750" indent="-285750">
              <a:buFont typeface="Arial"/>
              <a:buChar char="•"/>
            </a:pPr>
            <a:r>
              <a:rPr lang="en-US" sz="2400" dirty="0" smtClean="0"/>
              <a:t>Are there differences in how viruses are shed?</a:t>
            </a:r>
          </a:p>
          <a:p>
            <a:r>
              <a:rPr lang="en-US" sz="2400" dirty="0"/>
              <a:t>	</a:t>
            </a:r>
            <a:r>
              <a:rPr lang="en-US" sz="2400" dirty="0" smtClean="0"/>
              <a:t> (fecally vs. orally)</a:t>
            </a:r>
          </a:p>
          <a:p>
            <a:pPr marL="285750" indent="-285750">
              <a:buFont typeface="Arial"/>
              <a:buChar char="•"/>
            </a:pPr>
            <a:r>
              <a:rPr lang="en-US" sz="2400" dirty="0" smtClean="0"/>
              <a:t>Does floral morphology matter?</a:t>
            </a:r>
          </a:p>
        </p:txBody>
      </p:sp>
      <p:pic>
        <p:nvPicPr>
          <p:cNvPr id="7" name="Picture 6"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923" y="3120992"/>
            <a:ext cx="3112431" cy="3043874"/>
          </a:xfrm>
          <a:prstGeom prst="rect">
            <a:avLst/>
          </a:prstGeom>
        </p:spPr>
      </p:pic>
    </p:spTree>
    <p:extLst>
      <p:ext uri="{BB962C8B-B14F-4D97-AF65-F5344CB8AC3E}">
        <p14:creationId xmlns:p14="http://schemas.microsoft.com/office/powerpoint/2010/main" val="37841270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040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073311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7336.jpg"/>
          <p:cNvPicPr>
            <a:picLocks noChangeAspect="1"/>
          </p:cNvPicPr>
          <p:nvPr/>
        </p:nvPicPr>
        <p:blipFill rotWithShape="1">
          <a:blip r:embed="rId3" cstate="print">
            <a:extLst>
              <a:ext uri="{28A0092B-C50C-407E-A947-70E740481C1C}">
                <a14:useLocalDpi xmlns:a14="http://schemas.microsoft.com/office/drawing/2010/main" val="0"/>
              </a:ext>
            </a:extLst>
          </a:blip>
          <a:srcRect l="10671" t="5122" r="25952"/>
          <a:stretch/>
        </p:blipFill>
        <p:spPr>
          <a:xfrm>
            <a:off x="236211" y="1519897"/>
            <a:ext cx="3662859" cy="3655594"/>
          </a:xfrm>
          <a:prstGeom prst="rect">
            <a:avLst/>
          </a:prstGeom>
        </p:spPr>
      </p:pic>
      <p:pic>
        <p:nvPicPr>
          <p:cNvPr id="2" name="Picture 1" descr="IMG_507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799072" y="1146215"/>
            <a:ext cx="5644866" cy="4233649"/>
          </a:xfrm>
          <a:prstGeom prst="rect">
            <a:avLst/>
          </a:prstGeom>
        </p:spPr>
      </p:pic>
    </p:spTree>
    <p:extLst>
      <p:ext uri="{BB962C8B-B14F-4D97-AF65-F5344CB8AC3E}">
        <p14:creationId xmlns:p14="http://schemas.microsoft.com/office/powerpoint/2010/main" val="28440982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7" name="Picture 6" descr="IMG_5093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74" y="2948857"/>
            <a:ext cx="4822654" cy="3616990"/>
          </a:xfrm>
          <a:prstGeom prst="rect">
            <a:avLst/>
          </a:prstGeom>
        </p:spPr>
      </p:pic>
      <p:pic>
        <p:nvPicPr>
          <p:cNvPr id="8" name="Picture 7" descr="IMG_5090 (1).JPG"/>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a:stretch/>
        </p:blipFill>
        <p:spPr>
          <a:xfrm rot="5400000">
            <a:off x="3158761" y="4127971"/>
            <a:ext cx="2699977" cy="1828195"/>
          </a:xfrm>
          <a:prstGeom prst="rect">
            <a:avLst/>
          </a:prstGeom>
        </p:spPr>
      </p:pic>
      <p:pic>
        <p:nvPicPr>
          <p:cNvPr id="9" name="Picture 8" descr="IMG_5053.JPG"/>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184774" y="161353"/>
            <a:ext cx="6326554" cy="2517304"/>
          </a:xfrm>
          <a:prstGeom prst="rect">
            <a:avLst/>
          </a:prstGeom>
        </p:spPr>
      </p:pic>
      <p:pic>
        <p:nvPicPr>
          <p:cNvPr id="12" name="Picture 11" descr="IMG_5094 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049" y="3350473"/>
            <a:ext cx="3242393" cy="2431795"/>
          </a:xfrm>
          <a:prstGeom prst="rect">
            <a:avLst/>
          </a:prstGeom>
        </p:spPr>
      </p:pic>
      <p:pic>
        <p:nvPicPr>
          <p:cNvPr id="6" name="Picture 5" descr="IMG_5060.JPG"/>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422847" y="732342"/>
            <a:ext cx="1856118" cy="2216515"/>
          </a:xfrm>
          <a:prstGeom prst="rect">
            <a:avLst/>
          </a:prstGeom>
        </p:spPr>
      </p:pic>
    </p:spTree>
    <p:extLst>
      <p:ext uri="{BB962C8B-B14F-4D97-AF65-F5344CB8AC3E}">
        <p14:creationId xmlns:p14="http://schemas.microsoft.com/office/powerpoint/2010/main" val="40855656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80420540_IMG_3442 I B Smith Jr USD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1" y="611133"/>
            <a:ext cx="8250289" cy="2808271"/>
          </a:xfrm>
          <a:prstGeom prst="rect">
            <a:avLst/>
          </a:prstGeom>
        </p:spPr>
      </p:pic>
      <p:sp>
        <p:nvSpPr>
          <p:cNvPr id="7" name="TextBox 6"/>
          <p:cNvSpPr txBox="1"/>
          <p:nvPr/>
        </p:nvSpPr>
        <p:spPr>
          <a:xfrm>
            <a:off x="7593774" y="3050072"/>
            <a:ext cx="1107996" cy="369332"/>
          </a:xfrm>
          <a:prstGeom prst="rect">
            <a:avLst/>
          </a:prstGeom>
          <a:noFill/>
        </p:spPr>
        <p:txBody>
          <a:bodyPr wrap="none" rtlCol="0">
            <a:spAutoFit/>
          </a:bodyPr>
          <a:lstStyle/>
          <a:p>
            <a:r>
              <a:rPr lang="en-US" dirty="0" err="1" smtClean="0">
                <a:solidFill>
                  <a:schemeClr val="bg1"/>
                </a:solidFill>
              </a:rPr>
              <a:t>USDA.gov</a:t>
            </a:r>
            <a:endParaRPr lang="en-US" dirty="0">
              <a:solidFill>
                <a:schemeClr val="bg1"/>
              </a:solidFill>
            </a:endParaRPr>
          </a:p>
        </p:txBody>
      </p:sp>
      <p:pic>
        <p:nvPicPr>
          <p:cNvPr id="10" name="Picture 9" descr="IMG_1980.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553" y="3701757"/>
            <a:ext cx="3909217" cy="2931914"/>
          </a:xfrm>
          <a:prstGeom prst="rect">
            <a:avLst/>
          </a:prstGeom>
        </p:spPr>
      </p:pic>
      <p:sp>
        <p:nvSpPr>
          <p:cNvPr id="11" name="TextBox 10"/>
          <p:cNvSpPr txBox="1"/>
          <p:nvPr/>
        </p:nvSpPr>
        <p:spPr>
          <a:xfrm>
            <a:off x="270066" y="4088011"/>
            <a:ext cx="4697906" cy="1846659"/>
          </a:xfrm>
          <a:prstGeom prst="rect">
            <a:avLst/>
          </a:prstGeom>
          <a:noFill/>
        </p:spPr>
        <p:txBody>
          <a:bodyPr wrap="square" rtlCol="0">
            <a:spAutoFit/>
          </a:bodyPr>
          <a:lstStyle/>
          <a:p>
            <a:r>
              <a:rPr lang="en-US" sz="3200" dirty="0" smtClean="0"/>
              <a:t>US Beekeepers lost 33% </a:t>
            </a:r>
          </a:p>
          <a:p>
            <a:r>
              <a:rPr lang="en-US" sz="3200" dirty="0" smtClean="0"/>
              <a:t>of their bees in 2016-17</a:t>
            </a:r>
          </a:p>
          <a:p>
            <a:endParaRPr lang="en-US" sz="3200" dirty="0"/>
          </a:p>
          <a:p>
            <a:r>
              <a:rPr lang="en-US" dirty="0" smtClean="0"/>
              <a:t>-</a:t>
            </a:r>
            <a:r>
              <a:rPr lang="en-US" dirty="0" err="1" smtClean="0"/>
              <a:t>Beeinformedpartnership.org</a:t>
            </a:r>
            <a:endParaRPr lang="en-US" dirty="0"/>
          </a:p>
        </p:txBody>
      </p:sp>
    </p:spTree>
    <p:extLst>
      <p:ext uri="{BB962C8B-B14F-4D97-AF65-F5344CB8AC3E}">
        <p14:creationId xmlns:p14="http://schemas.microsoft.com/office/powerpoint/2010/main" val="32592881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Macintosh HD:Users:samanthaalger:Desktop:Koppert Colonies.pdf"/>
          <p:cNvPicPr/>
          <p:nvPr/>
        </p:nvPicPr>
        <p:blipFill>
          <a:blip r:embed="rId3">
            <a:extLst>
              <a:ext uri="{28A0092B-C50C-407E-A947-70E740481C1C}">
                <a14:useLocalDpi xmlns:a14="http://schemas.microsoft.com/office/drawing/2010/main" val="0"/>
              </a:ext>
            </a:extLst>
          </a:blip>
          <a:srcRect/>
          <a:stretch>
            <a:fillRect/>
          </a:stretch>
        </p:blipFill>
        <p:spPr bwMode="auto">
          <a:xfrm>
            <a:off x="637012" y="1082788"/>
            <a:ext cx="8182858" cy="4315405"/>
          </a:xfrm>
          <a:prstGeom prst="rect">
            <a:avLst/>
          </a:prstGeom>
          <a:noFill/>
          <a:ln>
            <a:noFill/>
          </a:ln>
        </p:spPr>
      </p:pic>
      <p:sp>
        <p:nvSpPr>
          <p:cNvPr id="3" name="Rectangle 2"/>
          <p:cNvSpPr/>
          <p:nvPr/>
        </p:nvSpPr>
        <p:spPr>
          <a:xfrm>
            <a:off x="568331" y="5795545"/>
            <a:ext cx="8251539" cy="400110"/>
          </a:xfrm>
          <a:prstGeom prst="rect">
            <a:avLst/>
          </a:prstGeom>
          <a:solidFill>
            <a:schemeClr val="bg1"/>
          </a:solidFill>
        </p:spPr>
        <p:txBody>
          <a:bodyPr wrap="square">
            <a:spAutoFit/>
          </a:bodyPr>
          <a:lstStyle/>
          <a:p>
            <a:r>
              <a:rPr lang="en-US" sz="2000" dirty="0"/>
              <a:t>Virus prevalence upon arrival for 9 different commercial bumble bee colonies. </a:t>
            </a:r>
          </a:p>
        </p:txBody>
      </p:sp>
      <p:sp>
        <p:nvSpPr>
          <p:cNvPr id="9" name="Rectangle 8"/>
          <p:cNvSpPr/>
          <p:nvPr/>
        </p:nvSpPr>
        <p:spPr>
          <a:xfrm>
            <a:off x="899768" y="312499"/>
            <a:ext cx="6715827" cy="461665"/>
          </a:xfrm>
          <a:prstGeom prst="rect">
            <a:avLst/>
          </a:prstGeom>
          <a:solidFill>
            <a:srgbClr val="FFFFFF"/>
          </a:solidFill>
        </p:spPr>
        <p:txBody>
          <a:bodyPr wrap="square">
            <a:spAutoFit/>
          </a:bodyPr>
          <a:lstStyle/>
          <a:p>
            <a:r>
              <a:rPr lang="en-US" sz="2400" dirty="0" smtClean="0"/>
              <a:t>“Clean” Commercial Bumble Bees are hard to find</a:t>
            </a:r>
            <a:r>
              <a:rPr lang="mr-IN" sz="2400" dirty="0" smtClean="0"/>
              <a:t>…</a:t>
            </a:r>
            <a:r>
              <a:rPr lang="en-US" sz="2400" dirty="0" smtClean="0"/>
              <a:t> </a:t>
            </a:r>
            <a:endParaRPr lang="en-US" sz="2400" dirty="0"/>
          </a:p>
        </p:txBody>
      </p:sp>
    </p:spTree>
    <p:extLst>
      <p:ext uri="{BB962C8B-B14F-4D97-AF65-F5344CB8AC3E}">
        <p14:creationId xmlns:p14="http://schemas.microsoft.com/office/powerpoint/2010/main" val="34970880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plantTransPlantsDiver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880" y="578698"/>
            <a:ext cx="6749597" cy="6147520"/>
          </a:xfrm>
          <a:prstGeom prst="rect">
            <a:avLst/>
          </a:prstGeom>
          <a:solidFill>
            <a:schemeClr val="bg1"/>
          </a:solidFill>
        </p:spPr>
      </p:pic>
    </p:spTree>
    <p:extLst>
      <p:ext uri="{BB962C8B-B14F-4D97-AF65-F5344CB8AC3E}">
        <p14:creationId xmlns:p14="http://schemas.microsoft.com/office/powerpoint/2010/main" val="4094380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6" name="Rectangle 5"/>
          <p:cNvSpPr/>
          <p:nvPr/>
        </p:nvSpPr>
        <p:spPr>
          <a:xfrm>
            <a:off x="1176795" y="258908"/>
            <a:ext cx="7031242" cy="461665"/>
          </a:xfrm>
          <a:prstGeom prst="rect">
            <a:avLst/>
          </a:prstGeom>
          <a:solidFill>
            <a:srgbClr val="FFFFFF"/>
          </a:solidFill>
        </p:spPr>
        <p:txBody>
          <a:bodyPr wrap="square">
            <a:spAutoFit/>
          </a:bodyPr>
          <a:lstStyle/>
          <a:p>
            <a:r>
              <a:rPr lang="en-US" sz="2400" dirty="0" smtClean="0"/>
              <a:t>BQCV More Prevalent in </a:t>
            </a:r>
            <a:r>
              <a:rPr lang="en-US" sz="2400" i="1" dirty="0" err="1" smtClean="0"/>
              <a:t>bimaculatus</a:t>
            </a:r>
            <a:endParaRPr lang="en-US" sz="2400" i="1" dirty="0"/>
          </a:p>
        </p:txBody>
      </p:sp>
      <p:pic>
        <p:nvPicPr>
          <p:cNvPr id="9" name="Picture 8" descr="BombSp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879" y="922645"/>
            <a:ext cx="6200555" cy="5647454"/>
          </a:xfrm>
          <a:prstGeom prst="rect">
            <a:avLst/>
          </a:prstGeom>
          <a:solidFill>
            <a:schemeClr val="bg1"/>
          </a:solidFill>
        </p:spPr>
      </p:pic>
      <p:sp>
        <p:nvSpPr>
          <p:cNvPr id="7" name="TextBox 6"/>
          <p:cNvSpPr txBox="1"/>
          <p:nvPr/>
        </p:nvSpPr>
        <p:spPr>
          <a:xfrm>
            <a:off x="3234372" y="1150732"/>
            <a:ext cx="389049" cy="584776"/>
          </a:xfrm>
          <a:prstGeom prst="rect">
            <a:avLst/>
          </a:prstGeom>
          <a:noFill/>
        </p:spPr>
        <p:txBody>
          <a:bodyPr wrap="none" rtlCol="0">
            <a:spAutoFit/>
          </a:bodyPr>
          <a:lstStyle/>
          <a:p>
            <a:r>
              <a:rPr lang="en-US" sz="3200" dirty="0" smtClean="0"/>
              <a:t>*</a:t>
            </a:r>
            <a:endParaRPr lang="en-US" sz="3200" dirty="0"/>
          </a:p>
        </p:txBody>
      </p:sp>
      <p:sp>
        <p:nvSpPr>
          <p:cNvPr id="8" name="TextBox 7"/>
          <p:cNvSpPr txBox="1"/>
          <p:nvPr/>
        </p:nvSpPr>
        <p:spPr>
          <a:xfrm>
            <a:off x="880124" y="6420744"/>
            <a:ext cx="3941892" cy="369332"/>
          </a:xfrm>
          <a:prstGeom prst="rect">
            <a:avLst/>
          </a:prstGeom>
          <a:noFill/>
        </p:spPr>
        <p:txBody>
          <a:bodyPr wrap="none" rtlCol="0">
            <a:spAutoFit/>
          </a:bodyPr>
          <a:lstStyle/>
          <a:p>
            <a:r>
              <a:rPr lang="en-US" dirty="0" smtClean="0"/>
              <a:t>GLMMs: BQCV: P &lt;0.001; DWV: P = 0.6</a:t>
            </a:r>
          </a:p>
        </p:txBody>
      </p:sp>
    </p:spTree>
    <p:extLst>
      <p:ext uri="{BB962C8B-B14F-4D97-AF65-F5344CB8AC3E}">
        <p14:creationId xmlns:p14="http://schemas.microsoft.com/office/powerpoint/2010/main" val="376338800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negstndSpeci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86" y="1156189"/>
            <a:ext cx="7839103" cy="4890664"/>
          </a:xfrm>
          <a:prstGeom prst="rect">
            <a:avLst/>
          </a:prstGeom>
          <a:solidFill>
            <a:schemeClr val="bg1"/>
          </a:solidFill>
        </p:spPr>
      </p:pic>
      <p:sp>
        <p:nvSpPr>
          <p:cNvPr id="10" name="TextBox 9"/>
          <p:cNvSpPr txBox="1"/>
          <p:nvPr/>
        </p:nvSpPr>
        <p:spPr>
          <a:xfrm>
            <a:off x="5344841" y="2416838"/>
            <a:ext cx="389049" cy="584776"/>
          </a:xfrm>
          <a:prstGeom prst="rect">
            <a:avLst/>
          </a:prstGeom>
          <a:noFill/>
        </p:spPr>
        <p:txBody>
          <a:bodyPr wrap="none" rtlCol="0">
            <a:spAutoFit/>
          </a:bodyPr>
          <a:lstStyle/>
          <a:p>
            <a:r>
              <a:rPr lang="en-US" sz="3200" dirty="0" smtClean="0"/>
              <a:t>*</a:t>
            </a:r>
            <a:endParaRPr lang="en-US" sz="3200" dirty="0"/>
          </a:p>
        </p:txBody>
      </p:sp>
      <p:sp>
        <p:nvSpPr>
          <p:cNvPr id="12" name="TextBox 11"/>
          <p:cNvSpPr txBox="1"/>
          <p:nvPr/>
        </p:nvSpPr>
        <p:spPr>
          <a:xfrm>
            <a:off x="880124" y="6236078"/>
            <a:ext cx="2566703" cy="369332"/>
          </a:xfrm>
          <a:prstGeom prst="rect">
            <a:avLst/>
          </a:prstGeom>
          <a:noFill/>
        </p:spPr>
        <p:txBody>
          <a:bodyPr wrap="none" rtlCol="0">
            <a:spAutoFit/>
          </a:bodyPr>
          <a:lstStyle/>
          <a:p>
            <a:r>
              <a:rPr lang="en-US" dirty="0" smtClean="0"/>
              <a:t>GLMM: BQCV: P &lt; 0.0001</a:t>
            </a:r>
            <a:endParaRPr lang="en-US" dirty="0"/>
          </a:p>
        </p:txBody>
      </p:sp>
      <p:sp>
        <p:nvSpPr>
          <p:cNvPr id="14" name="Rectangle 13"/>
          <p:cNvSpPr/>
          <p:nvPr/>
        </p:nvSpPr>
        <p:spPr>
          <a:xfrm>
            <a:off x="1176795" y="258908"/>
            <a:ext cx="7031242" cy="461665"/>
          </a:xfrm>
          <a:prstGeom prst="rect">
            <a:avLst/>
          </a:prstGeom>
          <a:solidFill>
            <a:srgbClr val="FFFFFF"/>
          </a:solidFill>
        </p:spPr>
        <p:txBody>
          <a:bodyPr wrap="square">
            <a:spAutoFit/>
          </a:bodyPr>
          <a:lstStyle/>
          <a:p>
            <a:r>
              <a:rPr lang="en-US" sz="2400" dirty="0" smtClean="0"/>
              <a:t>More replicating BQCV in </a:t>
            </a:r>
            <a:r>
              <a:rPr lang="en-US" sz="2400" i="1" dirty="0" smtClean="0"/>
              <a:t>B. </a:t>
            </a:r>
            <a:r>
              <a:rPr lang="en-US" sz="2400" i="1" dirty="0" err="1" smtClean="0"/>
              <a:t>Bimaculatus</a:t>
            </a:r>
            <a:endParaRPr lang="en-US" sz="2400" i="1" dirty="0"/>
          </a:p>
        </p:txBody>
      </p:sp>
    </p:spTree>
    <p:extLst>
      <p:ext uri="{BB962C8B-B14F-4D97-AF65-F5344CB8AC3E}">
        <p14:creationId xmlns:p14="http://schemas.microsoft.com/office/powerpoint/2010/main" val="3658012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2" name="Picture 1" descr="slide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7" name="Group 6"/>
          <p:cNvGrpSpPr/>
          <p:nvPr/>
        </p:nvGrpSpPr>
        <p:grpSpPr>
          <a:xfrm>
            <a:off x="2976890" y="2372648"/>
            <a:ext cx="3290718" cy="2754710"/>
            <a:chOff x="1610468" y="562965"/>
            <a:chExt cx="6033126" cy="5587955"/>
          </a:xfrm>
        </p:grpSpPr>
        <p:pic>
          <p:nvPicPr>
            <p:cNvPr id="8" name="Picture 7" descr="15895181_1395200983823432_5333573641270046873_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0468" y="562965"/>
              <a:ext cx="5587955" cy="5587955"/>
            </a:xfrm>
            <a:prstGeom prst="rect">
              <a:avLst/>
            </a:prstGeom>
          </p:spPr>
        </p:pic>
        <p:sp>
          <p:nvSpPr>
            <p:cNvPr id="9" name="TextBox 8"/>
            <p:cNvSpPr txBox="1"/>
            <p:nvPr/>
          </p:nvSpPr>
          <p:spPr>
            <a:xfrm>
              <a:off x="5944338" y="5515826"/>
              <a:ext cx="1699256" cy="307778"/>
            </a:xfrm>
            <a:prstGeom prst="rect">
              <a:avLst/>
            </a:prstGeom>
            <a:noFill/>
          </p:spPr>
          <p:txBody>
            <a:bodyPr wrap="square" rtlCol="0">
              <a:spAutoFit/>
            </a:bodyPr>
            <a:lstStyle/>
            <a:p>
              <a:r>
                <a:rPr lang="en-US" sz="1400" dirty="0" err="1" smtClean="0">
                  <a:solidFill>
                    <a:schemeClr val="bg1"/>
                  </a:solidFill>
                </a:rPr>
                <a:t>Xerces</a:t>
              </a:r>
              <a:r>
                <a:rPr lang="en-US" sz="1400" dirty="0" smtClean="0">
                  <a:solidFill>
                    <a:schemeClr val="bg1"/>
                  </a:solidFill>
                </a:rPr>
                <a:t> Society</a:t>
              </a:r>
              <a:endParaRPr lang="en-US" sz="1400" dirty="0">
                <a:solidFill>
                  <a:schemeClr val="bg1"/>
                </a:solidFill>
              </a:endParaRPr>
            </a:p>
          </p:txBody>
        </p:sp>
      </p:grpSp>
    </p:spTree>
    <p:extLst>
      <p:ext uri="{BB962C8B-B14F-4D97-AF65-F5344CB8AC3E}">
        <p14:creationId xmlns:p14="http://schemas.microsoft.com/office/powerpoint/2010/main" val="2045157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descr="80420540_IMG_3442 I B Smith Jr USD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949" y="611134"/>
            <a:ext cx="6399198" cy="2178188"/>
          </a:xfrm>
          <a:prstGeom prst="rect">
            <a:avLst/>
          </a:prstGeom>
        </p:spPr>
      </p:pic>
      <p:pic>
        <p:nvPicPr>
          <p:cNvPr id="8" name="Picture 7" descr="insects_bumblebee_rsz_wiki-522x400.jpg"/>
          <p:cNvPicPr>
            <a:picLocks noChangeAspect="1"/>
          </p:cNvPicPr>
          <p:nvPr/>
        </p:nvPicPr>
        <p:blipFill rotWithShape="1">
          <a:blip r:embed="rId5">
            <a:extLst>
              <a:ext uri="{28A0092B-C50C-407E-A947-70E740481C1C}">
                <a14:useLocalDpi xmlns:a14="http://schemas.microsoft.com/office/drawing/2010/main" val="0"/>
              </a:ext>
            </a:extLst>
          </a:blip>
          <a:srcRect l="31334" t="18565" r="26540" b="32159"/>
          <a:stretch/>
        </p:blipFill>
        <p:spPr>
          <a:xfrm>
            <a:off x="3276209" y="4731570"/>
            <a:ext cx="2247781" cy="2014776"/>
          </a:xfrm>
          <a:prstGeom prst="rect">
            <a:avLst/>
          </a:prstGeom>
        </p:spPr>
      </p:pic>
      <p:cxnSp>
        <p:nvCxnSpPr>
          <p:cNvPr id="14" name="Straight Arrow Connector 13"/>
          <p:cNvCxnSpPr/>
          <p:nvPr/>
        </p:nvCxnSpPr>
        <p:spPr>
          <a:xfrm>
            <a:off x="4367908" y="3042572"/>
            <a:ext cx="13955" cy="1507330"/>
          </a:xfrm>
          <a:prstGeom prst="straightConnector1">
            <a:avLst/>
          </a:prstGeom>
          <a:ln w="60325">
            <a:tailEnd type="arrow"/>
          </a:ln>
        </p:spPr>
        <p:style>
          <a:lnRef idx="2">
            <a:schemeClr val="accent1"/>
          </a:lnRef>
          <a:fillRef idx="0">
            <a:schemeClr val="accent1"/>
          </a:fillRef>
          <a:effectRef idx="1">
            <a:schemeClr val="accent1"/>
          </a:effectRef>
          <a:fontRef idx="minor">
            <a:schemeClr val="tx1"/>
          </a:fontRef>
        </p:style>
      </p:cxnSp>
      <p:pic>
        <p:nvPicPr>
          <p:cNvPr id="16" name="Picture 15" descr="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9227" y="3042572"/>
            <a:ext cx="1535179" cy="1535179"/>
          </a:xfrm>
          <a:prstGeom prst="rect">
            <a:avLst/>
          </a:prstGeom>
        </p:spPr>
      </p:pic>
    </p:spTree>
    <p:extLst>
      <p:ext uri="{BB962C8B-B14F-4D97-AF65-F5344CB8AC3E}">
        <p14:creationId xmlns:p14="http://schemas.microsoft.com/office/powerpoint/2010/main" val="2782308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a:blip r:embed="rId4"/>
          <a:stretch>
            <a:fillRect/>
          </a:stretch>
        </p:blipFill>
        <p:spPr>
          <a:xfrm>
            <a:off x="328634" y="952342"/>
            <a:ext cx="4935718" cy="5170752"/>
          </a:xfrm>
          <a:prstGeom prst="rect">
            <a:avLst/>
          </a:prstGeom>
        </p:spPr>
      </p:pic>
      <p:sp>
        <p:nvSpPr>
          <p:cNvPr id="7" name="Rectangle 6"/>
          <p:cNvSpPr/>
          <p:nvPr/>
        </p:nvSpPr>
        <p:spPr>
          <a:xfrm>
            <a:off x="5264352" y="1663630"/>
            <a:ext cx="3879647" cy="3416320"/>
          </a:xfrm>
          <a:prstGeom prst="rect">
            <a:avLst/>
          </a:prstGeom>
          <a:solidFill>
            <a:srgbClr val="FFFFFF"/>
          </a:solidFill>
        </p:spPr>
        <p:txBody>
          <a:bodyPr wrap="square" anchor="ctr">
            <a:spAutoFit/>
          </a:bodyPr>
          <a:lstStyle/>
          <a:p>
            <a:pPr algn="ctr"/>
            <a:r>
              <a:rPr lang="en-US" sz="3600" baseline="30000" dirty="0" smtClean="0">
                <a:cs typeface="Times New Roman"/>
              </a:rPr>
              <a:t>Deformed </a:t>
            </a:r>
            <a:r>
              <a:rPr lang="en-US" sz="3600" baseline="30000" dirty="0">
                <a:cs typeface="Times New Roman"/>
              </a:rPr>
              <a:t>Wing </a:t>
            </a:r>
            <a:r>
              <a:rPr lang="en-US" sz="3600" baseline="30000" dirty="0" smtClean="0">
                <a:cs typeface="Times New Roman"/>
              </a:rPr>
              <a:t>Virus </a:t>
            </a:r>
          </a:p>
          <a:p>
            <a:pPr algn="ctr"/>
            <a:r>
              <a:rPr lang="en-US" sz="3600" baseline="30000" dirty="0" smtClean="0">
                <a:cs typeface="Times New Roman"/>
              </a:rPr>
              <a:t>(DWV)</a:t>
            </a:r>
          </a:p>
          <a:p>
            <a:pPr algn="ctr"/>
            <a:endParaRPr lang="en-US" sz="3600" baseline="30000" dirty="0">
              <a:cs typeface="Times New Roman"/>
            </a:endParaRPr>
          </a:p>
          <a:p>
            <a:pPr algn="ctr"/>
            <a:r>
              <a:rPr lang="en-US" sz="3600" baseline="30000" dirty="0" smtClean="0">
                <a:cs typeface="Times New Roman"/>
              </a:rPr>
              <a:t>Black </a:t>
            </a:r>
            <a:r>
              <a:rPr lang="en-US" sz="3600" baseline="30000" dirty="0">
                <a:cs typeface="Times New Roman"/>
              </a:rPr>
              <a:t>Queen Cell </a:t>
            </a:r>
            <a:r>
              <a:rPr lang="en-US" sz="3600" baseline="30000" dirty="0" smtClean="0">
                <a:cs typeface="Times New Roman"/>
              </a:rPr>
              <a:t>Virus (BQCV)</a:t>
            </a:r>
            <a:endParaRPr lang="en-US" sz="3600" baseline="30000" dirty="0">
              <a:cs typeface="Times New Roman"/>
            </a:endParaRPr>
          </a:p>
          <a:p>
            <a:pPr algn="ctr"/>
            <a:endParaRPr lang="en-US" sz="3600" baseline="30000" dirty="0" smtClean="0">
              <a:cs typeface="Times New Roman"/>
            </a:endParaRPr>
          </a:p>
          <a:p>
            <a:pPr algn="ctr"/>
            <a:r>
              <a:rPr lang="en-US" sz="3600" baseline="30000" dirty="0" smtClean="0">
                <a:cs typeface="Times New Roman"/>
              </a:rPr>
              <a:t>Israeli </a:t>
            </a:r>
            <a:r>
              <a:rPr lang="en-US" sz="3600" baseline="30000" dirty="0">
                <a:cs typeface="Times New Roman"/>
              </a:rPr>
              <a:t>Acute Paralysis </a:t>
            </a:r>
            <a:r>
              <a:rPr lang="en-US" sz="3600" baseline="30000" dirty="0" smtClean="0">
                <a:cs typeface="Times New Roman"/>
              </a:rPr>
              <a:t>Virus</a:t>
            </a:r>
          </a:p>
          <a:p>
            <a:pPr algn="ctr"/>
            <a:r>
              <a:rPr lang="en-US" sz="3600" baseline="30000" dirty="0" smtClean="0">
                <a:cs typeface="Times New Roman"/>
              </a:rPr>
              <a:t>(IAPV)</a:t>
            </a:r>
            <a:endParaRPr lang="en-US" sz="3600" baseline="30000" dirty="0">
              <a:cs typeface="Times New Roman"/>
            </a:endParaRPr>
          </a:p>
          <a:p>
            <a:endParaRPr lang="en-US" sz="3600" b="1" baseline="30000" dirty="0">
              <a:latin typeface="Times New Roman"/>
              <a:cs typeface="Times New Roman"/>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l="40157" b="8262"/>
          <a:stretch/>
        </p:blipFill>
        <p:spPr>
          <a:xfrm>
            <a:off x="3838653" y="489055"/>
            <a:ext cx="1841010" cy="2010840"/>
          </a:xfrm>
          <a:prstGeom prst="rect">
            <a:avLst/>
          </a:prstGeom>
          <a:ln w="47625">
            <a:noFill/>
          </a:ln>
        </p:spPr>
      </p:pic>
    </p:spTree>
    <p:extLst>
      <p:ext uri="{BB962C8B-B14F-4D97-AF65-F5344CB8AC3E}">
        <p14:creationId xmlns:p14="http://schemas.microsoft.com/office/powerpoint/2010/main" val="318857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3">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3">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40157" b="8262"/>
          <a:stretch/>
        </p:blipFill>
        <p:spPr>
          <a:xfrm>
            <a:off x="834072" y="492105"/>
            <a:ext cx="2236832" cy="2443176"/>
          </a:xfrm>
          <a:prstGeom prst="rect">
            <a:avLst/>
          </a:prstGeom>
          <a:ln w="47625">
            <a:noFill/>
          </a:ln>
        </p:spPr>
      </p:pic>
      <p:pic>
        <p:nvPicPr>
          <p:cNvPr id="7" name="Picture 6" descr="IMG_1980.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1643" y="492105"/>
            <a:ext cx="2547238" cy="1910429"/>
          </a:xfrm>
          <a:prstGeom prst="rect">
            <a:avLst/>
          </a:prstGeom>
        </p:spPr>
      </p:pic>
      <p:pic>
        <p:nvPicPr>
          <p:cNvPr id="8" name="Picture 7" descr="IMG_6935.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94240" y="3882885"/>
            <a:ext cx="2483264" cy="2684631"/>
          </a:xfrm>
          <a:prstGeom prst="rect">
            <a:avLst/>
          </a:prstGeom>
        </p:spPr>
      </p:pic>
      <p:pic>
        <p:nvPicPr>
          <p:cNvPr id="9" name="Picture 8" descr="insects_bumblebee_rsz_wiki-522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3454" y="3882885"/>
            <a:ext cx="3511425" cy="2690747"/>
          </a:xfrm>
          <a:prstGeom prst="rect">
            <a:avLst/>
          </a:prstGeom>
        </p:spPr>
      </p:pic>
      <p:cxnSp>
        <p:nvCxnSpPr>
          <p:cNvPr id="10" name="Straight Arrow Connector 9"/>
          <p:cNvCxnSpPr/>
          <p:nvPr/>
        </p:nvCxnSpPr>
        <p:spPr>
          <a:xfrm flipV="1">
            <a:off x="2990948" y="1744122"/>
            <a:ext cx="2790695" cy="2000421"/>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923935" y="5195187"/>
            <a:ext cx="1189563" cy="18958"/>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1"/>
          </p:cNvCxnSpPr>
          <p:nvPr/>
        </p:nvCxnSpPr>
        <p:spPr>
          <a:xfrm>
            <a:off x="3070904" y="1447320"/>
            <a:ext cx="2710739" cy="0"/>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15966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164.JPG"/>
          <p:cNvPicPr>
            <a:picLocks noChangeAspect="1"/>
          </p:cNvPicPr>
          <p:nvPr/>
        </p:nvPicPr>
        <p:blipFill rotWithShape="1">
          <a:blip r:embed="rId2">
            <a:alphaModFix amt="30000"/>
            <a:extLst>
              <a:ext uri="{28A0092B-C50C-407E-A947-70E740481C1C}">
                <a14:useLocalDpi xmlns:a14="http://schemas.microsoft.com/office/drawing/2010/main" val="0"/>
              </a:ext>
            </a:extLst>
          </a:blip>
          <a:srcRect l="40279" t="671" r="28553" b="-2994"/>
          <a:stretch/>
        </p:blipFill>
        <p:spPr>
          <a:xfrm>
            <a:off x="6267608" y="0"/>
            <a:ext cx="2876393" cy="7201718"/>
          </a:xfrm>
          <a:prstGeom prst="ellipse">
            <a:avLst/>
          </a:prstGeom>
          <a:ln>
            <a:noFill/>
          </a:ln>
          <a:effectLst>
            <a:softEdge rad="112500"/>
          </a:effectLst>
        </p:spPr>
      </p:pic>
      <p:pic>
        <p:nvPicPr>
          <p:cNvPr id="5" name="Picture 4" descr="IMG_5164.JPG"/>
          <p:cNvPicPr>
            <a:picLocks noChangeAspect="1"/>
          </p:cNvPicPr>
          <p:nvPr/>
        </p:nvPicPr>
        <p:blipFill rotWithShape="1">
          <a:blip r:embed="rId2">
            <a:alphaModFix amt="86000"/>
            <a:extLst>
              <a:ext uri="{28A0092B-C50C-407E-A947-70E740481C1C}">
                <a14:useLocalDpi xmlns:a14="http://schemas.microsoft.com/office/drawing/2010/main" val="0"/>
              </a:ext>
            </a:extLst>
          </a:blip>
          <a:srcRect l="57327" t="527" r="28554" b="-2994"/>
          <a:stretch/>
        </p:blipFill>
        <p:spPr>
          <a:xfrm>
            <a:off x="7842858" y="0"/>
            <a:ext cx="1301141" cy="7082711"/>
          </a:xfrm>
          <a:prstGeom prst="rect">
            <a:avLst/>
          </a:prstGeom>
        </p:spPr>
      </p:pic>
      <p:sp>
        <p:nvSpPr>
          <p:cNvPr id="3" name="TextBox 2"/>
          <p:cNvSpPr txBox="1"/>
          <p:nvPr/>
        </p:nvSpPr>
        <p:spPr>
          <a:xfrm>
            <a:off x="322254" y="1213301"/>
            <a:ext cx="8587163" cy="3108544"/>
          </a:xfrm>
          <a:prstGeom prst="rect">
            <a:avLst/>
          </a:prstGeom>
          <a:solidFill>
            <a:srgbClr val="FFFFFF"/>
          </a:solidFill>
        </p:spPr>
        <p:txBody>
          <a:bodyPr wrap="square" rtlCol="0">
            <a:spAutoFit/>
          </a:bodyPr>
          <a:lstStyle/>
          <a:p>
            <a:r>
              <a:rPr lang="en-US" sz="2800" dirty="0" smtClean="0"/>
              <a:t>Part I.</a:t>
            </a:r>
          </a:p>
          <a:p>
            <a:pPr marL="285750" indent="-285750">
              <a:buFont typeface="Arial"/>
              <a:buChar char="•"/>
            </a:pPr>
            <a:r>
              <a:rPr lang="en-US" sz="2800" dirty="0" smtClean="0"/>
              <a:t>What is the prevalence of RNA viruses in bumble bees?</a:t>
            </a:r>
          </a:p>
          <a:p>
            <a:pPr marL="285750" indent="-285750">
              <a:buFont typeface="Arial"/>
              <a:buChar char="•"/>
            </a:pPr>
            <a:r>
              <a:rPr lang="en-US" sz="2800" dirty="0" smtClean="0"/>
              <a:t>Are RNA viruses replicating in bumble bee hosts?</a:t>
            </a:r>
          </a:p>
          <a:p>
            <a:pPr marL="285750" indent="-285750">
              <a:buFont typeface="Arial"/>
              <a:buChar char="•"/>
            </a:pPr>
            <a:r>
              <a:rPr lang="en-US" sz="2800" dirty="0" smtClean="0"/>
              <a:t>Is there evidence for disease spillover from managed honey bees?</a:t>
            </a:r>
            <a:endParaRPr lang="en-US" sz="2800" dirty="0"/>
          </a:p>
          <a:p>
            <a:r>
              <a:rPr lang="en-US" sz="2800" dirty="0" smtClean="0"/>
              <a:t>Part II. </a:t>
            </a:r>
          </a:p>
          <a:p>
            <a:pPr marL="285750" indent="-285750">
              <a:buFont typeface="Arial"/>
              <a:buChar char="•"/>
            </a:pPr>
            <a:r>
              <a:rPr lang="en-US" sz="2800" dirty="0" smtClean="0"/>
              <a:t>What is the role of flowers in virus transmission?</a:t>
            </a:r>
            <a:endParaRPr lang="en-US" sz="2800" dirty="0"/>
          </a:p>
        </p:txBody>
      </p:sp>
      <p:sp>
        <p:nvSpPr>
          <p:cNvPr id="6" name="TextBox 5"/>
          <p:cNvSpPr txBox="1"/>
          <p:nvPr/>
        </p:nvSpPr>
        <p:spPr>
          <a:xfrm>
            <a:off x="2919255" y="644567"/>
            <a:ext cx="3064085" cy="523220"/>
          </a:xfrm>
          <a:prstGeom prst="rect">
            <a:avLst/>
          </a:prstGeom>
          <a:noFill/>
        </p:spPr>
        <p:txBody>
          <a:bodyPr wrap="none" rtlCol="0">
            <a:spAutoFit/>
          </a:bodyPr>
          <a:lstStyle/>
          <a:p>
            <a:r>
              <a:rPr lang="en-US" sz="2800" dirty="0" smtClean="0"/>
              <a:t>Research Questions</a:t>
            </a:r>
            <a:endParaRPr lang="en-US" sz="2800" dirty="0"/>
          </a:p>
        </p:txBody>
      </p:sp>
      <p:pic>
        <p:nvPicPr>
          <p:cNvPr id="7" name="Picture 6" descr="IMG_19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258" y="4819613"/>
            <a:ext cx="2330536" cy="1747903"/>
          </a:xfrm>
          <a:prstGeom prst="rect">
            <a:avLst/>
          </a:prstGeom>
        </p:spPr>
      </p:pic>
      <p:pic>
        <p:nvPicPr>
          <p:cNvPr id="8" name="Picture 7" descr="IMG_6935.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20694" y="4529452"/>
            <a:ext cx="1885195" cy="2038064"/>
          </a:xfrm>
          <a:prstGeom prst="rect">
            <a:avLst/>
          </a:prstGeom>
        </p:spPr>
      </p:pic>
      <p:pic>
        <p:nvPicPr>
          <p:cNvPr id="9" name="Picture 8" descr="insects_bumblebee_rsz_wiki-522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536" y="4321845"/>
            <a:ext cx="2665733" cy="2042707"/>
          </a:xfrm>
          <a:prstGeom prst="rect">
            <a:avLst/>
          </a:prstGeom>
        </p:spPr>
      </p:pic>
      <p:cxnSp>
        <p:nvCxnSpPr>
          <p:cNvPr id="11" name="Straight Arrow Connector 10"/>
          <p:cNvCxnSpPr/>
          <p:nvPr/>
        </p:nvCxnSpPr>
        <p:spPr>
          <a:xfrm flipV="1">
            <a:off x="5510687" y="5711615"/>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668991" y="5711615"/>
            <a:ext cx="756921" cy="14392"/>
          </a:xfrm>
          <a:prstGeom prst="straightConnector1">
            <a:avLst/>
          </a:prstGeom>
          <a:ln w="60325">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4319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142</TotalTime>
  <Words>1286</Words>
  <Application>Microsoft Macintosh PowerPoint</Application>
  <PresentationFormat>On-screen Show (4:3)</PresentationFormat>
  <Paragraphs>175</Paragraphs>
  <Slides>43</Slides>
  <Notes>22</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dc:creator>
  <cp:lastModifiedBy>Samantha</cp:lastModifiedBy>
  <cp:revision>10</cp:revision>
  <dcterms:created xsi:type="dcterms:W3CDTF">2018-04-13T14:19:03Z</dcterms:created>
  <dcterms:modified xsi:type="dcterms:W3CDTF">2018-04-14T16:30:37Z</dcterms:modified>
</cp:coreProperties>
</file>